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2"/>
  </p:notesMasterIdLst>
  <p:sldIdLst>
    <p:sldId id="259" r:id="rId2"/>
    <p:sldId id="569" r:id="rId3"/>
    <p:sldId id="620" r:id="rId4"/>
    <p:sldId id="622" r:id="rId5"/>
    <p:sldId id="599" r:id="rId6"/>
    <p:sldId id="597" r:id="rId7"/>
    <p:sldId id="623" r:id="rId8"/>
    <p:sldId id="582" r:id="rId9"/>
    <p:sldId id="602" r:id="rId10"/>
    <p:sldId id="619" r:id="rId11"/>
    <p:sldId id="603" r:id="rId12"/>
    <p:sldId id="617" r:id="rId13"/>
    <p:sldId id="611" r:id="rId14"/>
    <p:sldId id="618" r:id="rId15"/>
    <p:sldId id="612" r:id="rId16"/>
    <p:sldId id="613" r:id="rId17"/>
    <p:sldId id="614" r:id="rId18"/>
    <p:sldId id="621" r:id="rId19"/>
    <p:sldId id="578" r:id="rId20"/>
    <p:sldId id="604" r:id="rId21"/>
    <p:sldId id="605" r:id="rId22"/>
    <p:sldId id="571" r:id="rId23"/>
    <p:sldId id="606" r:id="rId24"/>
    <p:sldId id="616" r:id="rId25"/>
    <p:sldId id="607" r:id="rId26"/>
    <p:sldId id="570" r:id="rId27"/>
    <p:sldId id="615" r:id="rId28"/>
    <p:sldId id="609" r:id="rId29"/>
    <p:sldId id="593" r:id="rId30"/>
    <p:sldId id="279" r:id="rId31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0"/>
        <a:cs typeface="ヒラギノ角ゴ Pro W3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0"/>
        <a:cs typeface="ヒラギノ角ゴ Pro W3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0"/>
        <a:cs typeface="ヒラギノ角ゴ Pro W3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0"/>
        <a:cs typeface="ヒラギノ角ゴ Pro W3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0"/>
        <a:cs typeface="ヒラギノ角ゴ Pro W3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0"/>
        <a:cs typeface="ヒラギノ角ゴ Pro W3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0"/>
        <a:cs typeface="ヒラギノ角ゴ Pro W3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0"/>
        <a:cs typeface="ヒラギノ角ゴ Pro W3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0"/>
        <a:cs typeface="ヒラギノ角ゴ Pro W3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59"/>
    <a:srgbClr val="E775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32B9BD-7FBF-C74B-9725-BFF7D9C4C80A}" v="3" dt="2019-03-13T18:33:44.5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88"/>
    <p:restoredTop sz="80408" autoAdjust="0"/>
  </p:normalViewPr>
  <p:slideViewPr>
    <p:cSldViewPr snapToGrid="0" snapToObjects="1">
      <p:cViewPr varScale="1">
        <p:scale>
          <a:sx n="97" d="100"/>
          <a:sy n="97" d="100"/>
        </p:scale>
        <p:origin x="236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ina Halter" userId="021ee8e4-337b-4341-b8af-c0b40586223d" providerId="ADAL" clId="{67A80BEB-C013-BA44-94E2-3ECF8F2F2D07}"/>
    <pc:docChg chg="modSld">
      <pc:chgData name="Adina Halter" userId="021ee8e4-337b-4341-b8af-c0b40586223d" providerId="ADAL" clId="{67A80BEB-C013-BA44-94E2-3ECF8F2F2D07}" dt="2019-02-18T16:59:31.840" v="1" actId="1076"/>
      <pc:docMkLst>
        <pc:docMk/>
      </pc:docMkLst>
      <pc:sldChg chg="modSp">
        <pc:chgData name="Adina Halter" userId="021ee8e4-337b-4341-b8af-c0b40586223d" providerId="ADAL" clId="{67A80BEB-C013-BA44-94E2-3ECF8F2F2D07}" dt="2019-02-18T16:59:31.840" v="1" actId="1076"/>
        <pc:sldMkLst>
          <pc:docMk/>
          <pc:sldMk cId="1504696475" sldId="578"/>
        </pc:sldMkLst>
        <pc:spChg chg="mod">
          <ac:chgData name="Adina Halter" userId="021ee8e4-337b-4341-b8af-c0b40586223d" providerId="ADAL" clId="{67A80BEB-C013-BA44-94E2-3ECF8F2F2D07}" dt="2019-02-18T16:59:31.840" v="1" actId="1076"/>
          <ac:spMkLst>
            <pc:docMk/>
            <pc:sldMk cId="1504696475" sldId="578"/>
            <ac:spMk id="6" creationId="{97DEB76F-2F9F-C14A-9493-0ACB531FAB02}"/>
          </ac:spMkLst>
        </pc:spChg>
      </pc:sldChg>
    </pc:docChg>
  </pc:docChgLst>
  <pc:docChgLst>
    <pc:chgData name="Adina Halter" userId="021ee8e4-337b-4341-b8af-c0b40586223d" providerId="ADAL" clId="{1F32B9BD-7FBF-C74B-9725-BFF7D9C4C80A}"/>
    <pc:docChg chg="custSel addSld delSld modSld">
      <pc:chgData name="Adina Halter" userId="021ee8e4-337b-4341-b8af-c0b40586223d" providerId="ADAL" clId="{1F32B9BD-7FBF-C74B-9725-BFF7D9C4C80A}" dt="2019-03-14T15:42:49.823" v="458" actId="1076"/>
      <pc:docMkLst>
        <pc:docMk/>
      </pc:docMkLst>
      <pc:sldChg chg="modSp">
        <pc:chgData name="Adina Halter" userId="021ee8e4-337b-4341-b8af-c0b40586223d" providerId="ADAL" clId="{1F32B9BD-7FBF-C74B-9725-BFF7D9C4C80A}" dt="2019-03-13T17:40:44.125" v="380" actId="14100"/>
        <pc:sldMkLst>
          <pc:docMk/>
          <pc:sldMk cId="2177923432" sldId="259"/>
        </pc:sldMkLst>
        <pc:spChg chg="mod">
          <ac:chgData name="Adina Halter" userId="021ee8e4-337b-4341-b8af-c0b40586223d" providerId="ADAL" clId="{1F32B9BD-7FBF-C74B-9725-BFF7D9C4C80A}" dt="2019-03-13T17:40:44.125" v="380" actId="14100"/>
          <ac:spMkLst>
            <pc:docMk/>
            <pc:sldMk cId="2177923432" sldId="259"/>
            <ac:spMk id="17409" creationId="{00000000-0000-0000-0000-000000000000}"/>
          </ac:spMkLst>
        </pc:spChg>
        <pc:spChg chg="mod">
          <ac:chgData name="Adina Halter" userId="021ee8e4-337b-4341-b8af-c0b40586223d" providerId="ADAL" clId="{1F32B9BD-7FBF-C74B-9725-BFF7D9C4C80A}" dt="2019-03-13T17:24:17.756" v="19" actId="20577"/>
          <ac:spMkLst>
            <pc:docMk/>
            <pc:sldMk cId="2177923432" sldId="259"/>
            <ac:spMk id="17410" creationId="{00000000-0000-0000-0000-000000000000}"/>
          </ac:spMkLst>
        </pc:spChg>
      </pc:sldChg>
      <pc:sldChg chg="modSp">
        <pc:chgData name="Adina Halter" userId="021ee8e4-337b-4341-b8af-c0b40586223d" providerId="ADAL" clId="{1F32B9BD-7FBF-C74B-9725-BFF7D9C4C80A}" dt="2019-03-13T17:32:11.702" v="191" actId="20577"/>
        <pc:sldMkLst>
          <pc:docMk/>
          <pc:sldMk cId="2071748358" sldId="569"/>
        </pc:sldMkLst>
        <pc:spChg chg="mod">
          <ac:chgData name="Adina Halter" userId="021ee8e4-337b-4341-b8af-c0b40586223d" providerId="ADAL" clId="{1F32B9BD-7FBF-C74B-9725-BFF7D9C4C80A}" dt="2019-03-13T17:32:11.702" v="191" actId="20577"/>
          <ac:spMkLst>
            <pc:docMk/>
            <pc:sldMk cId="2071748358" sldId="569"/>
            <ac:spMk id="27650" creationId="{00000000-0000-0000-0000-000000000000}"/>
          </ac:spMkLst>
        </pc:spChg>
      </pc:sldChg>
      <pc:sldChg chg="modSp">
        <pc:chgData name="Adina Halter" userId="021ee8e4-337b-4341-b8af-c0b40586223d" providerId="ADAL" clId="{1F32B9BD-7FBF-C74B-9725-BFF7D9C4C80A}" dt="2019-03-14T15:42:49.823" v="458" actId="1076"/>
        <pc:sldMkLst>
          <pc:docMk/>
          <pc:sldMk cId="1504696475" sldId="578"/>
        </pc:sldMkLst>
        <pc:spChg chg="mod">
          <ac:chgData name="Adina Halter" userId="021ee8e4-337b-4341-b8af-c0b40586223d" providerId="ADAL" clId="{1F32B9BD-7FBF-C74B-9725-BFF7D9C4C80A}" dt="2019-03-14T15:42:49.823" v="458" actId="1076"/>
          <ac:spMkLst>
            <pc:docMk/>
            <pc:sldMk cId="1504696475" sldId="578"/>
            <ac:spMk id="6" creationId="{97DEB76F-2F9F-C14A-9493-0ACB531FAB02}"/>
          </ac:spMkLst>
        </pc:spChg>
      </pc:sldChg>
      <pc:sldChg chg="modNotesTx">
        <pc:chgData name="Adina Halter" userId="021ee8e4-337b-4341-b8af-c0b40586223d" providerId="ADAL" clId="{1F32B9BD-7FBF-C74B-9725-BFF7D9C4C80A}" dt="2019-03-13T18:30:57.497" v="430" actId="20577"/>
        <pc:sldMkLst>
          <pc:docMk/>
          <pc:sldMk cId="3150556474" sldId="582"/>
        </pc:sldMkLst>
      </pc:sldChg>
      <pc:sldChg chg="modSp">
        <pc:chgData name="Adina Halter" userId="021ee8e4-337b-4341-b8af-c0b40586223d" providerId="ADAL" clId="{1F32B9BD-7FBF-C74B-9725-BFF7D9C4C80A}" dt="2019-03-13T18:33:28.689" v="439" actId="20577"/>
        <pc:sldMkLst>
          <pc:docMk/>
          <pc:sldMk cId="912139111" sldId="597"/>
        </pc:sldMkLst>
        <pc:spChg chg="mod">
          <ac:chgData name="Adina Halter" userId="021ee8e4-337b-4341-b8af-c0b40586223d" providerId="ADAL" clId="{1F32B9BD-7FBF-C74B-9725-BFF7D9C4C80A}" dt="2019-03-13T18:33:28.689" v="439" actId="20577"/>
          <ac:spMkLst>
            <pc:docMk/>
            <pc:sldMk cId="912139111" sldId="597"/>
            <ac:spMk id="20481" creationId="{00000000-0000-0000-0000-000000000000}"/>
          </ac:spMkLst>
        </pc:spChg>
      </pc:sldChg>
      <pc:sldChg chg="del">
        <pc:chgData name="Adina Halter" userId="021ee8e4-337b-4341-b8af-c0b40586223d" providerId="ADAL" clId="{1F32B9BD-7FBF-C74B-9725-BFF7D9C4C80A}" dt="2019-03-13T17:24:28.541" v="20" actId="2696"/>
        <pc:sldMkLst>
          <pc:docMk/>
          <pc:sldMk cId="2339464769" sldId="601"/>
        </pc:sldMkLst>
      </pc:sldChg>
      <pc:sldChg chg="modSp add modNotesTx">
        <pc:chgData name="Adina Halter" userId="021ee8e4-337b-4341-b8af-c0b40586223d" providerId="ADAL" clId="{1F32B9BD-7FBF-C74B-9725-BFF7D9C4C80A}" dt="2019-03-13T17:33:23.326" v="298" actId="20577"/>
        <pc:sldMkLst>
          <pc:docMk/>
          <pc:sldMk cId="1176751782" sldId="622"/>
        </pc:sldMkLst>
        <pc:spChg chg="mod">
          <ac:chgData name="Adina Halter" userId="021ee8e4-337b-4341-b8af-c0b40586223d" providerId="ADAL" clId="{1F32B9BD-7FBF-C74B-9725-BFF7D9C4C80A}" dt="2019-03-13T17:29:39.761" v="106" actId="20577"/>
          <ac:spMkLst>
            <pc:docMk/>
            <pc:sldMk cId="1176751782" sldId="622"/>
            <ac:spMk id="5" creationId="{8ABE86FE-0ACA-2E4F-B8C6-746EA2DE3779}"/>
          </ac:spMkLst>
        </pc:spChg>
      </pc:sldChg>
      <pc:sldChg chg="modSp add">
        <pc:chgData name="Adina Halter" userId="021ee8e4-337b-4341-b8af-c0b40586223d" providerId="ADAL" clId="{1F32B9BD-7FBF-C74B-9725-BFF7D9C4C80A}" dt="2019-03-13T18:33:51.711" v="457" actId="20577"/>
        <pc:sldMkLst>
          <pc:docMk/>
          <pc:sldMk cId="606132446" sldId="623"/>
        </pc:sldMkLst>
        <pc:spChg chg="mod">
          <ac:chgData name="Adina Halter" userId="021ee8e4-337b-4341-b8af-c0b40586223d" providerId="ADAL" clId="{1F32B9BD-7FBF-C74B-9725-BFF7D9C4C80A}" dt="2019-03-13T18:33:51.711" v="457" actId="20577"/>
          <ac:spMkLst>
            <pc:docMk/>
            <pc:sldMk cId="606132446" sldId="623"/>
            <ac:spMk id="5" creationId="{8ABE86FE-0ACA-2E4F-B8C6-746EA2DE3779}"/>
          </ac:spMkLst>
        </pc:sp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g>
</file>

<file path=ppt/media/image14.jpe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0A440C-9D79-4A4E-BFEB-CD8C34B1A44D}" type="datetimeFigureOut">
              <a:rPr lang="en-US" smtClean="0"/>
              <a:t>3/14/19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DD6067-4BA7-984A-8AE2-12499F87BA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561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3151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0664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Forces VO to recognize it as an image and read the alt text.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0806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7071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4148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8330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7371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5500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2285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0865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Make sure to add a11y practices to cloned/reused element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2852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9181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&lt;use&gt; announces as &lt;</a:t>
            </a:r>
            <a:r>
              <a:rPr lang="en-US" dirty="0" err="1"/>
              <a:t>img</a:t>
            </a:r>
            <a:r>
              <a:rPr lang="en-US" dirty="0"/>
              <a:t>&gt; In some screen readers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(not aria-hidden = true on &lt;</a:t>
            </a:r>
            <a:r>
              <a:rPr lang="en-US" dirty="0" err="1"/>
              <a:t>svg</a:t>
            </a:r>
            <a:r>
              <a:rPr lang="en-US" dirty="0"/>
              <a:t>&gt; child of &lt;use&gt;)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Safari bug prevents focus from moving past &lt;</a:t>
            </a:r>
            <a:r>
              <a:rPr lang="en-US" dirty="0" err="1"/>
              <a:t>svg</a:t>
            </a:r>
            <a:r>
              <a:rPr lang="en-US" dirty="0"/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0989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0887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i.e. status changes, resolves to something else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9215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713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Zoom and pan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Onzoom</a:t>
            </a:r>
            <a:r>
              <a:rPr lang="en-US" dirty="0"/>
              <a:t> event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Use </a:t>
            </a:r>
            <a:r>
              <a:rPr lang="en-US" dirty="0" err="1"/>
              <a:t>currentScale</a:t>
            </a:r>
            <a:r>
              <a:rPr lang="en-US" dirty="0"/>
              <a:t> property to move piece back into view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Vector-effect to “non-scaling-stroke”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38561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34228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3752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SVG 2.0 – stalled for a couple of years. Only picked up again </a:t>
            </a:r>
            <a:r>
              <a:rPr lang="en-US" dirty="0" err="1"/>
              <a:t>feb</a:t>
            </a:r>
            <a:r>
              <a:rPr lang="en-US" dirty="0"/>
              <a:t> 2018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AAM - in process (also stalled for awhile)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ARIA Graphics module: in process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31431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8116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858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Actionable icons such as buttons, links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0338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Css</a:t>
            </a:r>
            <a:r>
              <a:rPr lang="en-US" dirty="0"/>
              <a:t> background </a:t>
            </a:r>
          </a:p>
          <a:p>
            <a:r>
              <a:rPr lang="en-US" dirty="0"/>
              <a:t>	needs accessible name</a:t>
            </a:r>
          </a:p>
          <a:p>
            <a:r>
              <a:rPr lang="en-US" dirty="0"/>
              <a:t>	needs foreground alternative</a:t>
            </a:r>
          </a:p>
          <a:p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&gt; with .</a:t>
            </a:r>
            <a:r>
              <a:rPr lang="en-US" dirty="0" err="1"/>
              <a:t>svg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 : rules to abide by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531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Semantics will solve 90% of your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851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Actionable icons such as buttons, links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0071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/>
              <a:buNone/>
              <a:defRPr sz="4800">
                <a:solidFill>
                  <a:srgbClr val="FA9433"/>
                </a:solidFill>
              </a:defRPr>
            </a:pPr>
            <a:r>
              <a:rPr lang="en-US" sz="1200" dirty="0">
                <a:solidFill>
                  <a:srgbClr val="FA9433"/>
                </a:solidFill>
              </a:rPr>
              <a:t>title, </a:t>
            </a:r>
            <a:r>
              <a:rPr lang="en-US" sz="1200" dirty="0" err="1">
                <a:solidFill>
                  <a:srgbClr val="FA9433"/>
                </a:solidFill>
              </a:rPr>
              <a:t>desc</a:t>
            </a:r>
            <a:endParaRPr lang="en-US" sz="1200" dirty="0">
              <a:solidFill>
                <a:srgbClr val="FA9433"/>
              </a:solidFill>
            </a:endParaRPr>
          </a:p>
          <a:p>
            <a:pPr marL="457200" lvl="1" indent="0">
              <a:buFont typeface="Arial"/>
              <a:buNone/>
              <a:defRPr sz="4800">
                <a:solidFill>
                  <a:srgbClr val="FA9433"/>
                </a:solidFill>
              </a:defRPr>
            </a:pPr>
            <a:r>
              <a:rPr lang="en-US" sz="1200" dirty="0">
                <a:solidFill>
                  <a:srgbClr val="FA9433"/>
                </a:solidFill>
              </a:rPr>
              <a:t>Not recognized on some</a:t>
            </a:r>
          </a:p>
          <a:p>
            <a:pPr marL="457200" lvl="1" indent="0">
              <a:buFont typeface="Arial"/>
              <a:buNone/>
              <a:defRPr sz="4800">
                <a:solidFill>
                  <a:srgbClr val="FA9433"/>
                </a:solidFill>
              </a:defRPr>
            </a:pPr>
            <a:r>
              <a:rPr lang="en-US" sz="1200" dirty="0">
                <a:solidFill>
                  <a:srgbClr val="FA9433"/>
                </a:solidFill>
              </a:rPr>
              <a:t>Double-read on some</a:t>
            </a:r>
          </a:p>
          <a:p>
            <a:pPr marL="0" lvl="0" indent="0">
              <a:buFont typeface="Arial"/>
              <a:buNone/>
              <a:defRPr sz="4800">
                <a:solidFill>
                  <a:srgbClr val="FA9433"/>
                </a:solidFill>
              </a:defRPr>
            </a:pPr>
            <a:r>
              <a:rPr lang="en-US" sz="1200" dirty="0" err="1">
                <a:solidFill>
                  <a:srgbClr val="FA9433"/>
                </a:solidFill>
              </a:rPr>
              <a:t>svg</a:t>
            </a:r>
            <a:r>
              <a:rPr lang="en-US" sz="1200" dirty="0">
                <a:solidFill>
                  <a:srgbClr val="FA9433"/>
                </a:solidFill>
              </a:rPr>
              <a:t> role=</a:t>
            </a:r>
            <a:r>
              <a:rPr lang="en-US" sz="1200" dirty="0" err="1">
                <a:solidFill>
                  <a:srgbClr val="FA9433"/>
                </a:solidFill>
              </a:rPr>
              <a:t>img</a:t>
            </a:r>
            <a:endParaRPr lang="en-US" sz="1200" dirty="0">
              <a:solidFill>
                <a:srgbClr val="FA9433"/>
              </a:solidFill>
            </a:endParaRPr>
          </a:p>
          <a:p>
            <a:pPr marL="0" lvl="0" indent="0">
              <a:buFont typeface="Arial"/>
              <a:buNone/>
              <a:defRPr sz="4800">
                <a:solidFill>
                  <a:srgbClr val="FA9433"/>
                </a:solidFill>
              </a:defRPr>
            </a:pPr>
            <a:r>
              <a:rPr lang="en-US" sz="1200" dirty="0">
                <a:solidFill>
                  <a:srgbClr val="FA9433"/>
                </a:solidFill>
              </a:rPr>
              <a:t>	not recognized or voiced by some *(recently fixed in iOS 12)</a:t>
            </a:r>
          </a:p>
          <a:p>
            <a:pPr marL="0" lvl="0" indent="0">
              <a:buFont typeface="Arial"/>
              <a:buNone/>
              <a:defRPr sz="4800">
                <a:solidFill>
                  <a:srgbClr val="FA9433"/>
                </a:solidFill>
              </a:defRPr>
            </a:pPr>
            <a:r>
              <a:rPr lang="en-US" sz="1200" dirty="0">
                <a:solidFill>
                  <a:srgbClr val="FA9433"/>
                </a:solidFill>
              </a:rPr>
              <a:t>Aria-label</a:t>
            </a:r>
          </a:p>
          <a:p>
            <a:pPr marL="0" lvl="0" indent="0">
              <a:buFont typeface="Arial"/>
              <a:buNone/>
              <a:defRPr sz="4800">
                <a:solidFill>
                  <a:srgbClr val="FA9433"/>
                </a:solidFill>
              </a:defRPr>
            </a:pPr>
            <a:r>
              <a:rPr lang="en-US" sz="1200" dirty="0">
                <a:solidFill>
                  <a:srgbClr val="FA9433"/>
                </a:solidFill>
              </a:rPr>
              <a:t>	inconsistent in VO.  Too many crazy convoluted rules to bother</a:t>
            </a:r>
          </a:p>
          <a:p>
            <a:pPr marL="0" lvl="0" indent="0">
              <a:buFont typeface="Arial"/>
              <a:buNone/>
              <a:defRPr sz="4800">
                <a:solidFill>
                  <a:srgbClr val="FA9433"/>
                </a:solidFill>
              </a:defRPr>
            </a:pPr>
            <a:r>
              <a:rPr lang="en-US" sz="1200" dirty="0">
                <a:solidFill>
                  <a:srgbClr val="FA9433"/>
                </a:solidFill>
              </a:rPr>
              <a:t>Aria-</a:t>
            </a:r>
            <a:r>
              <a:rPr lang="en-US" sz="1200" dirty="0" err="1">
                <a:solidFill>
                  <a:srgbClr val="FA9433"/>
                </a:solidFill>
              </a:rPr>
              <a:t>labelledby</a:t>
            </a:r>
            <a:r>
              <a:rPr lang="en-US" sz="1200" dirty="0">
                <a:solidFill>
                  <a:srgbClr val="FA9433"/>
                </a:solidFill>
              </a:rPr>
              <a:t>, aria-</a:t>
            </a:r>
            <a:r>
              <a:rPr lang="en-US" sz="1200" dirty="0" err="1">
                <a:solidFill>
                  <a:srgbClr val="FA9433"/>
                </a:solidFill>
              </a:rPr>
              <a:t>describedby</a:t>
            </a:r>
            <a:endParaRPr lang="en-US" sz="1200" dirty="0">
              <a:solidFill>
                <a:srgbClr val="FA9433"/>
              </a:solidFill>
            </a:endParaRPr>
          </a:p>
          <a:p>
            <a:pPr marL="0" lvl="0" indent="0">
              <a:buFont typeface="Arial"/>
              <a:buNone/>
              <a:defRPr sz="4800">
                <a:solidFill>
                  <a:srgbClr val="FA9433"/>
                </a:solidFill>
              </a:defRPr>
            </a:pPr>
            <a:r>
              <a:rPr lang="en-US" sz="1200" dirty="0">
                <a:solidFill>
                  <a:srgbClr val="FA9433"/>
                </a:solidFill>
              </a:rPr>
              <a:t>	repeating phrases by some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9278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DD6067-4BA7-984A-8AE2-12499F87BA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190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Comcast_pos_RGB_Digit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80263" y="330200"/>
            <a:ext cx="1516062" cy="547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60375" y="2284419"/>
            <a:ext cx="7772400" cy="1525587"/>
          </a:xfrm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alpha val="0"/>
                  </a:schemeClr>
                </a:solidFill>
              </a14:hiddenFill>
            </a:ext>
          </a:extLst>
        </p:spPr>
        <p:txBody>
          <a:bodyPr/>
          <a:lstStyle>
            <a:lvl1pPr>
              <a:defRPr sz="2400">
                <a:solidFill>
                  <a:srgbClr val="0050B9"/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8788" y="4113219"/>
            <a:ext cx="7773988" cy="30777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alpha val="0"/>
                  </a:schemeClr>
                </a:solidFill>
              </a14:hiddenFill>
            </a:ext>
          </a:extLst>
        </p:spPr>
        <p:txBody>
          <a:bodyPr lIns="0"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04558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222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72990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60375" y="2284419"/>
            <a:ext cx="7772400" cy="1525587"/>
          </a:xfrm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alpha val="0"/>
                  </a:schemeClr>
                </a:solidFill>
              </a14:hiddenFill>
            </a:ext>
          </a:extLst>
        </p:spPr>
        <p:txBody>
          <a:bodyPr/>
          <a:lstStyle>
            <a:lvl1pPr>
              <a:defRPr sz="2400">
                <a:solidFill>
                  <a:srgbClr val="0050B9"/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4075199"/>
      </p:ext>
    </p:extLst>
  </p:cSld>
  <p:clrMapOvr>
    <a:masterClrMapping/>
  </p:clrMapOvr>
  <p:transition spd="slow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Comcast_pos_RGB_Digital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45944" y="2865727"/>
            <a:ext cx="3050056" cy="1103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42026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787" y="455614"/>
            <a:ext cx="8229601" cy="839787"/>
          </a:xfr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58787" y="1362075"/>
            <a:ext cx="8229600" cy="480974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282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14" y="1362385"/>
            <a:ext cx="3883124" cy="4525963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7687" y="1362385"/>
            <a:ext cx="3879112" cy="4525963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323235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4026" y="1362075"/>
            <a:ext cx="8228394" cy="647033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3"/>
          </p:nvPr>
        </p:nvSpPr>
        <p:spPr>
          <a:xfrm>
            <a:off x="454764" y="2118878"/>
            <a:ext cx="3883124" cy="400093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400" b="0">
                <a:solidFill>
                  <a:srgbClr val="000000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2"/>
          </p:nvPr>
        </p:nvSpPr>
        <p:spPr>
          <a:xfrm>
            <a:off x="4796220" y="2118878"/>
            <a:ext cx="3886200" cy="400093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400" b="0">
                <a:solidFill>
                  <a:srgbClr val="000000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93000895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60249" y="1362075"/>
            <a:ext cx="8221790" cy="1285875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3"/>
          </p:nvPr>
        </p:nvSpPr>
        <p:spPr>
          <a:xfrm>
            <a:off x="460248" y="2880234"/>
            <a:ext cx="2560765" cy="3214179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200" b="0">
                <a:solidFill>
                  <a:srgbClr val="000000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2"/>
          </p:nvPr>
        </p:nvSpPr>
        <p:spPr>
          <a:xfrm>
            <a:off x="3291206" y="2880234"/>
            <a:ext cx="2560320" cy="3214179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200" b="0">
                <a:solidFill>
                  <a:srgbClr val="000000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14"/>
          </p:nvPr>
        </p:nvSpPr>
        <p:spPr>
          <a:xfrm>
            <a:off x="6121719" y="2880234"/>
            <a:ext cx="2560320" cy="3214179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200" b="0">
                <a:solidFill>
                  <a:srgbClr val="000000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3946273"/>
      </p:ext>
    </p:extLst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60249" y="1362075"/>
            <a:ext cx="8221790" cy="1285875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3"/>
          </p:nvPr>
        </p:nvSpPr>
        <p:spPr>
          <a:xfrm>
            <a:off x="460248" y="2880234"/>
            <a:ext cx="1900365" cy="3214179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200" b="0">
                <a:solidFill>
                  <a:srgbClr val="000000"/>
                </a:solidFill>
              </a:defRPr>
            </a:lvl1pPr>
            <a:lvl2pPr>
              <a:defRPr sz="1200" b="0"/>
            </a:lvl2pPr>
            <a:lvl3pPr>
              <a:defRPr sz="1200" b="0"/>
            </a:lvl3pPr>
            <a:lvl4pPr>
              <a:defRPr sz="1200" b="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2"/>
          </p:nvPr>
        </p:nvSpPr>
        <p:spPr>
          <a:xfrm>
            <a:off x="2565804" y="2880234"/>
            <a:ext cx="1901951" cy="3214179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200" b="0">
                <a:solidFill>
                  <a:srgbClr val="000000"/>
                </a:solidFill>
              </a:defRPr>
            </a:lvl1pPr>
            <a:lvl2pPr>
              <a:defRPr sz="1200" b="0"/>
            </a:lvl2pPr>
            <a:lvl3pPr>
              <a:defRPr sz="1200" b="0"/>
            </a:lvl3pPr>
            <a:lvl4pPr>
              <a:defRPr sz="1200" b="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14"/>
          </p:nvPr>
        </p:nvSpPr>
        <p:spPr>
          <a:xfrm>
            <a:off x="4672946" y="2880234"/>
            <a:ext cx="1901951" cy="3214179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200" b="0">
                <a:solidFill>
                  <a:srgbClr val="000000"/>
                </a:solidFill>
              </a:defRPr>
            </a:lvl1pPr>
            <a:lvl2pPr>
              <a:defRPr sz="1200" b="0"/>
            </a:lvl2pPr>
            <a:lvl3pPr>
              <a:defRPr sz="1200" b="0"/>
            </a:lvl3pPr>
            <a:lvl4pPr>
              <a:defRPr sz="1200" b="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half" idx="15"/>
          </p:nvPr>
        </p:nvSpPr>
        <p:spPr>
          <a:xfrm>
            <a:off x="6780088" y="2880234"/>
            <a:ext cx="1901951" cy="3214179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200" b="0">
                <a:solidFill>
                  <a:srgbClr val="000000"/>
                </a:solidFill>
              </a:defRPr>
            </a:lvl1pPr>
            <a:lvl2pPr>
              <a:defRPr sz="1200" b="0"/>
            </a:lvl2pPr>
            <a:lvl3pPr>
              <a:defRPr sz="1200" b="0"/>
            </a:lvl3pPr>
            <a:lvl4pPr>
              <a:defRPr sz="1200" b="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633829444"/>
      </p:ext>
    </p:extLst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8787" y="455614"/>
            <a:ext cx="8229601" cy="83978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>
          <a:xfrm>
            <a:off x="6128903" y="1362075"/>
            <a:ext cx="2559485" cy="4802130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2"/>
          </p:nvPr>
        </p:nvSpPr>
        <p:spPr>
          <a:xfrm>
            <a:off x="452438" y="1362075"/>
            <a:ext cx="5657850" cy="4806892"/>
          </a:xfrm>
          <a:prstGeom prst="rect">
            <a:avLst/>
          </a:prstGeom>
        </p:spPr>
        <p:txBody>
          <a:bodyPr anchor="ctr" anchorCtr="1"/>
          <a:lstStyle>
            <a:lvl1pPr>
              <a:defRPr sz="1200"/>
            </a:lvl1pPr>
          </a:lstStyle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79025116"/>
      </p:ext>
    </p:extLst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62075"/>
            <a:ext cx="2509520" cy="2286787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3850640"/>
            <a:ext cx="8229600" cy="201358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2"/>
          </p:nvPr>
        </p:nvSpPr>
        <p:spPr>
          <a:xfrm>
            <a:off x="3317240" y="1362075"/>
            <a:ext cx="2509520" cy="2286787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3"/>
          </p:nvPr>
        </p:nvSpPr>
        <p:spPr>
          <a:xfrm>
            <a:off x="6177280" y="1362075"/>
            <a:ext cx="2509520" cy="2286787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60102024"/>
      </p:ext>
    </p:extLst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images w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3619499" y="1566333"/>
            <a:ext cx="5059363" cy="44021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667" y="1576917"/>
            <a:ext cx="2935224" cy="19584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65667" y="3947583"/>
            <a:ext cx="2935224" cy="19584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5659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Comcast_pos_RGB_Digital.png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44667" y="6283325"/>
            <a:ext cx="843721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8788" y="455613"/>
            <a:ext cx="8229600" cy="839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200" y="1360333"/>
            <a:ext cx="8229600" cy="4808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85" r:id="rId1"/>
    <p:sldLayoutId id="2147483981" r:id="rId2"/>
    <p:sldLayoutId id="2147483986" r:id="rId3"/>
    <p:sldLayoutId id="2147483987" r:id="rId4"/>
    <p:sldLayoutId id="2147483988" r:id="rId5"/>
    <p:sldLayoutId id="2147483989" r:id="rId6"/>
    <p:sldLayoutId id="2147483990" r:id="rId7"/>
    <p:sldLayoutId id="2147483991" r:id="rId8"/>
    <p:sldLayoutId id="2147483995" r:id="rId9"/>
    <p:sldLayoutId id="2147483984" r:id="rId10"/>
    <p:sldLayoutId id="2147483992" r:id="rId11"/>
    <p:sldLayoutId id="2147483993" r:id="rId12"/>
    <p:sldLayoutId id="2147483994" r:id="rId13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accent1"/>
          </a:solidFill>
          <a:latin typeface="+mj-lt"/>
          <a:ea typeface="ヒラギノ角ゴ Pro W3" charset="0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9F0812"/>
          </a:solidFill>
          <a:latin typeface="Arial" charset="0"/>
          <a:ea typeface="ヒラギノ角ゴ Pro W3" charset="0"/>
          <a:cs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9F0812"/>
          </a:solidFill>
          <a:latin typeface="Arial" charset="0"/>
          <a:ea typeface="ヒラギノ角ゴ Pro W3" charset="0"/>
          <a:cs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9F0812"/>
          </a:solidFill>
          <a:latin typeface="Arial" charset="0"/>
          <a:ea typeface="ヒラギノ角ゴ Pro W3" charset="0"/>
          <a:cs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9F0812"/>
          </a:solidFill>
          <a:latin typeface="Arial" charset="0"/>
          <a:ea typeface="ヒラギノ角ゴ Pro W3" charset="0"/>
          <a:cs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173038" indent="-173038" algn="l" rtl="0" eaLnBrk="1" fontAlgn="base" hangingPunct="1">
        <a:spcBef>
          <a:spcPts val="400"/>
        </a:spcBef>
        <a:spcAft>
          <a:spcPct val="0"/>
        </a:spcAft>
        <a:buFont typeface="Arial"/>
        <a:buChar char="•"/>
        <a:defRPr sz="1400">
          <a:solidFill>
            <a:schemeClr val="tx1"/>
          </a:solidFill>
          <a:latin typeface="+mn-lt"/>
          <a:ea typeface="ヒラギノ角ゴ Pro W3" charset="0"/>
          <a:cs typeface="+mn-cs"/>
        </a:defRPr>
      </a:lvl1pPr>
      <a:lvl2pPr marL="341313" indent="-173038" algn="l" rtl="0" eaLnBrk="1" fontAlgn="base" hangingPunct="1">
        <a:spcBef>
          <a:spcPts val="400"/>
        </a:spcBef>
        <a:spcAft>
          <a:spcPct val="0"/>
        </a:spcAft>
        <a:buFont typeface="Lucida Grande"/>
        <a:buChar char="-"/>
        <a:defRPr sz="1400">
          <a:solidFill>
            <a:schemeClr val="tx1"/>
          </a:solidFill>
          <a:latin typeface="+mn-lt"/>
          <a:ea typeface="+mn-ea"/>
          <a:cs typeface="+mn-cs"/>
        </a:defRPr>
      </a:lvl2pPr>
      <a:lvl3pPr marL="514350" indent="-173038" algn="l" rtl="0" eaLnBrk="1" fontAlgn="base" hangingPunct="1">
        <a:spcBef>
          <a:spcPts val="400"/>
        </a:spcBef>
        <a:spcAft>
          <a:spcPct val="0"/>
        </a:spcAft>
        <a:buFont typeface="Lucida Grande"/>
        <a:buChar char="-"/>
        <a:defRPr sz="1400">
          <a:solidFill>
            <a:schemeClr val="tx1"/>
          </a:solidFill>
          <a:latin typeface="+mn-lt"/>
          <a:ea typeface="+mn-ea"/>
          <a:cs typeface="+mn-cs"/>
        </a:defRPr>
      </a:lvl3pPr>
      <a:lvl4pPr marL="687388" indent="-174625" algn="l" rtl="0" eaLnBrk="1" fontAlgn="base" hangingPunct="1">
        <a:spcBef>
          <a:spcPts val="400"/>
        </a:spcBef>
        <a:spcAft>
          <a:spcPct val="0"/>
        </a:spcAft>
        <a:buFont typeface="Lucida Grande"/>
        <a:buChar char="-"/>
        <a:defRPr sz="1400">
          <a:solidFill>
            <a:schemeClr val="tx1"/>
          </a:solidFill>
          <a:latin typeface="+mn-lt"/>
          <a:ea typeface="+mn-ea"/>
          <a:cs typeface="+mn-cs"/>
        </a:defRPr>
      </a:lvl4pPr>
      <a:lvl5pPr marL="855663" indent="-174625" algn="l" rtl="0" eaLnBrk="1" fontAlgn="base" hangingPunct="1">
        <a:spcBef>
          <a:spcPts val="400"/>
        </a:spcBef>
        <a:spcAft>
          <a:spcPct val="0"/>
        </a:spcAft>
        <a:buFont typeface="Lucida Grande"/>
        <a:buChar char="-"/>
        <a:defRPr sz="1400">
          <a:solidFill>
            <a:schemeClr val="tx1"/>
          </a:solidFill>
          <a:latin typeface="+mn-lt"/>
          <a:ea typeface="+mn-ea"/>
          <a:cs typeface="+mn-cs"/>
        </a:defRPr>
      </a:lvl5pPr>
      <a:lvl6pPr marL="21717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6289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5433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ctrTitle"/>
          </p:nvPr>
        </p:nvSpPr>
        <p:spPr>
          <a:xfrm>
            <a:off x="460374" y="2284413"/>
            <a:ext cx="8272809" cy="1525587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sz="6600" spc="-150" dirty="0">
                <a:solidFill>
                  <a:schemeClr val="accent2"/>
                </a:solidFill>
                <a:latin typeface="Arial" charset="0"/>
              </a:rPr>
              <a:t>The use of &lt;use&gt;</a:t>
            </a:r>
            <a:br>
              <a:rPr lang="en-US" sz="9600" dirty="0">
                <a:solidFill>
                  <a:schemeClr val="accent2"/>
                </a:solidFill>
                <a:latin typeface="Arial" charset="0"/>
              </a:rPr>
            </a:br>
            <a:r>
              <a:rPr lang="en-US" sz="2700" spc="-50" dirty="0">
                <a:solidFill>
                  <a:schemeClr val="accent2"/>
                </a:solidFill>
                <a:latin typeface="Arial" charset="0"/>
              </a:rPr>
              <a:t>&amp; other SVG requirements for mobile app web views</a:t>
            </a:r>
            <a:endParaRPr lang="en-US" sz="2700" spc="-150" dirty="0">
              <a:solidFill>
                <a:schemeClr val="accent2"/>
              </a:solidFill>
              <a:latin typeface="Arial" charset="0"/>
            </a:endParaRPr>
          </a:p>
        </p:txBody>
      </p:sp>
      <p:sp>
        <p:nvSpPr>
          <p:cNvPr id="17410" name="Subtitle 2"/>
          <p:cNvSpPr>
            <a:spLocks noGrp="1"/>
          </p:cNvSpPr>
          <p:nvPr>
            <p:ph type="subTitle" idx="1"/>
          </p:nvPr>
        </p:nvSpPr>
        <p:spPr>
          <a:xfrm>
            <a:off x="458788" y="4404761"/>
            <a:ext cx="7773987" cy="763587"/>
          </a:xfrm>
        </p:spPr>
        <p:txBody>
          <a:bodyPr/>
          <a:lstStyle/>
          <a:p>
            <a:pPr marL="0" indent="0" eaLnBrk="1" hangingPunct="1"/>
            <a:r>
              <a:rPr lang="en-US" sz="2000" dirty="0">
                <a:latin typeface="Arial" charset="0"/>
              </a:rPr>
              <a:t>March 14, 2019</a:t>
            </a:r>
          </a:p>
        </p:txBody>
      </p:sp>
    </p:spTree>
    <p:extLst>
      <p:ext uri="{BB962C8B-B14F-4D97-AF65-F5344CB8AC3E}">
        <p14:creationId xmlns:p14="http://schemas.microsoft.com/office/powerpoint/2010/main" val="21779234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7E71E5-38E7-F44D-AF49-A711F4C8B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F23FA9D-23DD-9645-80C5-3EDF860652F8}"/>
              </a:ext>
            </a:extLst>
          </p:cNvPr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003359">
              <a:alpha val="80392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0AAE791-1717-8A4E-B108-E88114307C3F}"/>
              </a:ext>
            </a:extLst>
          </p:cNvPr>
          <p:cNvSpPr txBox="1">
            <a:spLocks/>
          </p:cNvSpPr>
          <p:nvPr/>
        </p:nvSpPr>
        <p:spPr>
          <a:xfrm>
            <a:off x="1031875" y="4240213"/>
            <a:ext cx="7772400" cy="1449387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accent1"/>
                </a:solidFill>
                <a:latin typeface="+mj-lt"/>
                <a:ea typeface="ヒラギノ角ゴ Pro W3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r"/>
            <a:r>
              <a:rPr lang="en-US" sz="4800" kern="0" spc="-150" dirty="0">
                <a:solidFill>
                  <a:schemeClr val="bg1"/>
                </a:solidFill>
                <a:latin typeface="Arial" charset="0"/>
              </a:rPr>
              <a:t>SVG in &lt;</a:t>
            </a:r>
            <a:r>
              <a:rPr lang="en-US" sz="4800" kern="0" spc="-150" dirty="0" err="1">
                <a:solidFill>
                  <a:schemeClr val="bg1"/>
                </a:solidFill>
                <a:latin typeface="Arial" charset="0"/>
              </a:rPr>
              <a:t>img</a:t>
            </a:r>
            <a:r>
              <a:rPr lang="en-US" sz="4800" kern="0" spc="-150" dirty="0">
                <a:solidFill>
                  <a:schemeClr val="bg1"/>
                </a:solidFill>
                <a:latin typeface="Arial" charset="0"/>
              </a:rPr>
              <a:t>&gt; </a:t>
            </a:r>
            <a:r>
              <a:rPr lang="en-US" sz="4800" kern="0" spc="-150" dirty="0" err="1">
                <a:solidFill>
                  <a:schemeClr val="bg1"/>
                </a:solidFill>
                <a:latin typeface="Arial" charset="0"/>
              </a:rPr>
              <a:t>src</a:t>
            </a:r>
            <a:endParaRPr lang="en-US" sz="4800" kern="0" spc="-150" dirty="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1A4DC26-59C0-1E4B-9692-5174AA09BB0E}"/>
              </a:ext>
            </a:extLst>
          </p:cNvPr>
          <p:cNvSpPr txBox="1">
            <a:spLocks/>
          </p:cNvSpPr>
          <p:nvPr/>
        </p:nvSpPr>
        <p:spPr bwMode="auto">
          <a:xfrm>
            <a:off x="206375" y="6499227"/>
            <a:ext cx="8937625" cy="35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alpha val="0"/>
                  </a:scheme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B9"/>
                </a:solidFill>
                <a:latin typeface="+mj-lt"/>
                <a:ea typeface="ヒラギノ角ゴ Pro W3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sz="1200" b="0" kern="0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" charset="0"/>
              </a:rPr>
              <a:t>Form. Anonymous. CC</a:t>
            </a:r>
          </a:p>
        </p:txBody>
      </p:sp>
    </p:spTree>
    <p:extLst>
      <p:ext uri="{BB962C8B-B14F-4D97-AF65-F5344CB8AC3E}">
        <p14:creationId xmlns:p14="http://schemas.microsoft.com/office/powerpoint/2010/main" val="1440147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358D40F8-6B98-0544-A13E-2F77FA0D2BE4}"/>
              </a:ext>
            </a:extLst>
          </p:cNvPr>
          <p:cNvSpPr txBox="1">
            <a:spLocks/>
          </p:cNvSpPr>
          <p:nvPr/>
        </p:nvSpPr>
        <p:spPr>
          <a:xfrm>
            <a:off x="351367" y="6403975"/>
            <a:ext cx="36560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algn="l">
              <a:defRPr/>
            </a:pPr>
            <a:r>
              <a:rPr lang="en-US" dirty="0">
                <a:solidFill>
                  <a:schemeClr val="tx2"/>
                </a:solidFill>
              </a:rPr>
              <a:t>@</a:t>
            </a:r>
            <a:r>
              <a:rPr lang="en-US" dirty="0" err="1">
                <a:solidFill>
                  <a:schemeClr val="tx2"/>
                </a:solidFill>
              </a:rPr>
              <a:t>haltersweb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BE86FE-0ACA-2E4F-B8C6-746EA2DE3779}"/>
              </a:ext>
            </a:extLst>
          </p:cNvPr>
          <p:cNvSpPr txBox="1"/>
          <p:nvPr/>
        </p:nvSpPr>
        <p:spPr>
          <a:xfrm>
            <a:off x="1651000" y="1077883"/>
            <a:ext cx="7493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spc="-300" dirty="0">
                <a:solidFill>
                  <a:schemeClr val="accent3"/>
                </a:solidFill>
              </a:rPr>
              <a:t>Important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&lt;</a:t>
            </a:r>
            <a:r>
              <a:rPr lang="en-US" sz="3200" b="1" spc="-300" dirty="0" err="1">
                <a:solidFill>
                  <a:schemeClr val="accent2"/>
                </a:solidFill>
              </a:rPr>
              <a:t>img</a:t>
            </a:r>
            <a:r>
              <a:rPr lang="en-US" sz="3200" b="1" spc="-300" dirty="0">
                <a:solidFill>
                  <a:schemeClr val="accent2"/>
                </a:solidFill>
              </a:rPr>
              <a:t> </a:t>
            </a:r>
            <a:r>
              <a:rPr lang="en-US" sz="3200" b="1" spc="-300" dirty="0" err="1">
                <a:solidFill>
                  <a:schemeClr val="accent2"/>
                </a:solidFill>
              </a:rPr>
              <a:t>src</a:t>
            </a:r>
            <a:r>
              <a:rPr lang="en-US" sz="3200" b="1" spc="-300" dirty="0">
                <a:solidFill>
                  <a:schemeClr val="accent2"/>
                </a:solidFill>
              </a:rPr>
              <a:t>=“</a:t>
            </a:r>
            <a:r>
              <a:rPr lang="en-US" sz="3200" b="1" spc="-300" dirty="0" err="1">
                <a:solidFill>
                  <a:schemeClr val="accent2"/>
                </a:solidFill>
              </a:rPr>
              <a:t>foo.svg</a:t>
            </a:r>
            <a:r>
              <a:rPr lang="en-US" sz="3200" b="1" spc="-300" dirty="0">
                <a:solidFill>
                  <a:schemeClr val="accent2"/>
                </a:solidFill>
              </a:rPr>
              <a:t>” alt=“yada yada” </a:t>
            </a:r>
            <a:r>
              <a:rPr lang="en-US" sz="3200" b="1" spc="-300" dirty="0">
                <a:solidFill>
                  <a:schemeClr val="accent3"/>
                </a:solidFill>
              </a:rPr>
              <a:t>role=“</a:t>
            </a:r>
            <a:r>
              <a:rPr lang="en-US" sz="3200" b="1" spc="-300" dirty="0" err="1">
                <a:solidFill>
                  <a:schemeClr val="accent3"/>
                </a:solidFill>
              </a:rPr>
              <a:t>img</a:t>
            </a:r>
            <a:r>
              <a:rPr lang="en-US" sz="3200" b="1" spc="-300" dirty="0">
                <a:solidFill>
                  <a:schemeClr val="accent3"/>
                </a:solidFill>
              </a:rPr>
              <a:t>”</a:t>
            </a:r>
            <a:r>
              <a:rPr lang="en-US" sz="3200" b="1" spc="-300" dirty="0">
                <a:solidFill>
                  <a:schemeClr val="accent2"/>
                </a:solidFill>
              </a:rPr>
              <a:t>…&gt;</a:t>
            </a:r>
            <a:endParaRPr lang="en-US" sz="3200" b="1" spc="-3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1040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9B16DA-A8B2-414B-97F3-49FBB87965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131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8F65976-B78C-114A-9367-D2BEEB6658C5}"/>
              </a:ext>
            </a:extLst>
          </p:cNvPr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003359">
              <a:alpha val="57647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665CC05-0536-B547-B519-12C23F1DB112}"/>
              </a:ext>
            </a:extLst>
          </p:cNvPr>
          <p:cNvSpPr txBox="1">
            <a:spLocks/>
          </p:cNvSpPr>
          <p:nvPr/>
        </p:nvSpPr>
        <p:spPr>
          <a:xfrm>
            <a:off x="1031875" y="4240213"/>
            <a:ext cx="7772400" cy="1449387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accent1"/>
                </a:solidFill>
                <a:latin typeface="+mj-lt"/>
                <a:ea typeface="ヒラギノ角ゴ Pro W3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r"/>
            <a:r>
              <a:rPr lang="en-US" sz="4800" kern="0" spc="-150" dirty="0">
                <a:solidFill>
                  <a:schemeClr val="bg1"/>
                </a:solidFill>
                <a:latin typeface="Arial" charset="0"/>
              </a:rPr>
              <a:t>Button example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C0966B5-BEDA-2142-945C-C116BD3E0613}"/>
              </a:ext>
            </a:extLst>
          </p:cNvPr>
          <p:cNvSpPr txBox="1">
            <a:spLocks/>
          </p:cNvSpPr>
          <p:nvPr/>
        </p:nvSpPr>
        <p:spPr bwMode="auto">
          <a:xfrm>
            <a:off x="206375" y="6499227"/>
            <a:ext cx="8937625" cy="35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alpha val="0"/>
                  </a:scheme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B9"/>
                </a:solidFill>
                <a:latin typeface="+mj-lt"/>
                <a:ea typeface="ヒラギノ角ゴ Pro W3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sz="1200" b="0" kern="0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" charset="0"/>
              </a:rPr>
              <a:t>Elevator Buttons. Chad </a:t>
            </a:r>
            <a:r>
              <a:rPr lang="en-US" sz="1200" b="0" kern="0" dirty="0" err="1">
                <a:solidFill>
                  <a:schemeClr val="accent2">
                    <a:lumMod val="10000"/>
                    <a:lumOff val="90000"/>
                  </a:schemeClr>
                </a:solidFill>
                <a:latin typeface="Arial" charset="0"/>
              </a:rPr>
              <a:t>Kainz</a:t>
            </a:r>
            <a:r>
              <a:rPr lang="en-US" sz="1200" b="0" kern="0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" charset="0"/>
              </a:rPr>
              <a:t>. CC BY</a:t>
            </a:r>
          </a:p>
        </p:txBody>
      </p:sp>
    </p:spTree>
    <p:extLst>
      <p:ext uri="{BB962C8B-B14F-4D97-AF65-F5344CB8AC3E}">
        <p14:creationId xmlns:p14="http://schemas.microsoft.com/office/powerpoint/2010/main" val="2190057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358D40F8-6B98-0544-A13E-2F77FA0D2BE4}"/>
              </a:ext>
            </a:extLst>
          </p:cNvPr>
          <p:cNvSpPr txBox="1">
            <a:spLocks/>
          </p:cNvSpPr>
          <p:nvPr/>
        </p:nvSpPr>
        <p:spPr>
          <a:xfrm>
            <a:off x="351367" y="6403975"/>
            <a:ext cx="36560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algn="l">
              <a:defRPr/>
            </a:pPr>
            <a:r>
              <a:rPr lang="en-US" dirty="0">
                <a:solidFill>
                  <a:schemeClr val="tx2"/>
                </a:solidFill>
              </a:rPr>
              <a:t>@</a:t>
            </a:r>
            <a:r>
              <a:rPr lang="en-US" dirty="0" err="1">
                <a:solidFill>
                  <a:schemeClr val="tx2"/>
                </a:solidFill>
              </a:rPr>
              <a:t>haltersweb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BE86FE-0ACA-2E4F-B8C6-746EA2DE3779}"/>
              </a:ext>
            </a:extLst>
          </p:cNvPr>
          <p:cNvSpPr txBox="1"/>
          <p:nvPr/>
        </p:nvSpPr>
        <p:spPr>
          <a:xfrm>
            <a:off x="774700" y="2195483"/>
            <a:ext cx="79121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&lt;button aria-label="Reveal navigation"&gt;</a:t>
            </a:r>
          </a:p>
          <a:p>
            <a:pPr lvl="1"/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2800" b="1" spc="-300" dirty="0" err="1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svg</a:t>
            </a:r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… role="presentation" focusable="false" aria-hidden="true"&gt;</a:t>
            </a:r>
          </a:p>
          <a:p>
            <a:pPr lvl="2"/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lvl="1"/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US" sz="2800" b="1" spc="-300" dirty="0" err="1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svg</a:t>
            </a:r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&lt;/button&gt;</a:t>
            </a:r>
          </a:p>
        </p:txBody>
      </p:sp>
    </p:spTree>
    <p:extLst>
      <p:ext uri="{BB962C8B-B14F-4D97-AF65-F5344CB8AC3E}">
        <p14:creationId xmlns:p14="http://schemas.microsoft.com/office/powerpoint/2010/main" val="4115652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4756257-5FE1-A848-B468-B6AB3FA8BD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42" r="11458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DE82C3D-BB2C-B344-9DDA-380763C98FA7}"/>
              </a:ext>
            </a:extLst>
          </p:cNvPr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003359">
              <a:alpha val="75294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4FE77BD-BE45-E045-AC59-E95AA14D38E3}"/>
              </a:ext>
            </a:extLst>
          </p:cNvPr>
          <p:cNvSpPr txBox="1">
            <a:spLocks/>
          </p:cNvSpPr>
          <p:nvPr/>
        </p:nvSpPr>
        <p:spPr>
          <a:xfrm>
            <a:off x="1031875" y="4240213"/>
            <a:ext cx="7772400" cy="1449387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accent1"/>
                </a:solidFill>
                <a:latin typeface="+mj-lt"/>
                <a:ea typeface="ヒラギノ角ゴ Pro W3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r"/>
            <a:r>
              <a:rPr lang="en-US" sz="4800" kern="0" spc="-150" dirty="0">
                <a:solidFill>
                  <a:schemeClr val="bg1"/>
                </a:solidFill>
                <a:latin typeface="Arial" charset="0"/>
              </a:rPr>
              <a:t>Link example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5D267E5B-0577-CD46-89FA-A55AF9B26353}"/>
              </a:ext>
            </a:extLst>
          </p:cNvPr>
          <p:cNvSpPr txBox="1">
            <a:spLocks/>
          </p:cNvSpPr>
          <p:nvPr/>
        </p:nvSpPr>
        <p:spPr bwMode="auto">
          <a:xfrm>
            <a:off x="206375" y="6499227"/>
            <a:ext cx="8937625" cy="35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alpha val="0"/>
                  </a:scheme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B9"/>
                </a:solidFill>
                <a:latin typeface="+mj-lt"/>
                <a:ea typeface="ヒラギノ角ゴ Pro W3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sz="1200" b="0" kern="0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" charset="0"/>
              </a:rPr>
              <a:t>Sign Post Directions. </a:t>
            </a:r>
            <a:r>
              <a:rPr lang="en-US" sz="1200" b="0" kern="0" dirty="0" err="1">
                <a:solidFill>
                  <a:schemeClr val="accent2">
                    <a:lumMod val="10000"/>
                    <a:lumOff val="90000"/>
                  </a:schemeClr>
                </a:solidFill>
                <a:latin typeface="Arial" charset="0"/>
              </a:rPr>
              <a:t>MikesPhotos</a:t>
            </a:r>
            <a:r>
              <a:rPr lang="en-US" sz="1200" b="0" kern="0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" charset="0"/>
              </a:rPr>
              <a:t>. CC</a:t>
            </a:r>
          </a:p>
        </p:txBody>
      </p:sp>
    </p:spTree>
    <p:extLst>
      <p:ext uri="{BB962C8B-B14F-4D97-AF65-F5344CB8AC3E}">
        <p14:creationId xmlns:p14="http://schemas.microsoft.com/office/powerpoint/2010/main" val="14195692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358D40F8-6B98-0544-A13E-2F77FA0D2BE4}"/>
              </a:ext>
            </a:extLst>
          </p:cNvPr>
          <p:cNvSpPr txBox="1">
            <a:spLocks/>
          </p:cNvSpPr>
          <p:nvPr/>
        </p:nvSpPr>
        <p:spPr>
          <a:xfrm>
            <a:off x="351367" y="6403975"/>
            <a:ext cx="36560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algn="l">
              <a:defRPr/>
            </a:pPr>
            <a:r>
              <a:rPr lang="en-US" dirty="0">
                <a:solidFill>
                  <a:schemeClr val="tx2"/>
                </a:solidFill>
              </a:rPr>
              <a:t>@</a:t>
            </a:r>
            <a:r>
              <a:rPr lang="en-US" dirty="0" err="1">
                <a:solidFill>
                  <a:schemeClr val="tx2"/>
                </a:solidFill>
              </a:rPr>
              <a:t>haltersweb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BE86FE-0ACA-2E4F-B8C6-746EA2DE3779}"/>
              </a:ext>
            </a:extLst>
          </p:cNvPr>
          <p:cNvSpPr txBox="1"/>
          <p:nvPr/>
        </p:nvSpPr>
        <p:spPr>
          <a:xfrm>
            <a:off x="774700" y="1623983"/>
            <a:ext cx="79121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&lt;a </a:t>
            </a:r>
            <a:r>
              <a:rPr lang="en-US" sz="2800" b="1" spc="-300" dirty="0" err="1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href</a:t>
            </a:r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"http://</a:t>
            </a:r>
            <a:r>
              <a:rPr lang="en-US" sz="2800" b="1" spc="-300" dirty="0" err="1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www.google.com</a:t>
            </a:r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</a:p>
          <a:p>
            <a:pPr lvl="1"/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&lt;span class=”screen-reader-text&gt;change password&lt;/span&gt;</a:t>
            </a:r>
          </a:p>
          <a:p>
            <a:pPr lvl="1"/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2800" b="1" spc="-300" dirty="0" err="1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svg</a:t>
            </a:r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… role="presentation" focusable="false" aria-hidden="true"&gt;</a:t>
            </a:r>
          </a:p>
          <a:p>
            <a:pPr lvl="2"/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lvl="1"/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US" sz="2800" b="1" spc="-300" dirty="0" err="1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svg</a:t>
            </a:r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&lt;/a&gt;</a:t>
            </a:r>
          </a:p>
        </p:txBody>
      </p:sp>
    </p:spTree>
    <p:extLst>
      <p:ext uri="{BB962C8B-B14F-4D97-AF65-F5344CB8AC3E}">
        <p14:creationId xmlns:p14="http://schemas.microsoft.com/office/powerpoint/2010/main" val="14302781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4691E5-7413-9F43-BB01-47B83FCA54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599" t="3767" r="7881" b="3767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091DA1C-09C6-3B4F-9770-7B3D5655A9BE}"/>
              </a:ext>
            </a:extLst>
          </p:cNvPr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003359">
              <a:alpha val="67451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81FF4E-1235-0249-854C-3CA759F90F6A}"/>
              </a:ext>
            </a:extLst>
          </p:cNvPr>
          <p:cNvSpPr txBox="1">
            <a:spLocks/>
          </p:cNvSpPr>
          <p:nvPr/>
        </p:nvSpPr>
        <p:spPr>
          <a:xfrm>
            <a:off x="1031875" y="4240213"/>
            <a:ext cx="7772400" cy="1449387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accent1"/>
                </a:solidFill>
                <a:latin typeface="+mj-lt"/>
                <a:ea typeface="ヒラギノ角ゴ Pro W3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r"/>
            <a:r>
              <a:rPr lang="en-US" sz="4800" kern="0" spc="-150" dirty="0">
                <a:solidFill>
                  <a:schemeClr val="bg1"/>
                </a:solidFill>
                <a:latin typeface="Arial" charset="0"/>
              </a:rPr>
              <a:t>Image example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1F92C72-ADD5-0C45-9064-36FC6F1AFC72}"/>
              </a:ext>
            </a:extLst>
          </p:cNvPr>
          <p:cNvSpPr txBox="1">
            <a:spLocks/>
          </p:cNvSpPr>
          <p:nvPr/>
        </p:nvSpPr>
        <p:spPr bwMode="auto">
          <a:xfrm>
            <a:off x="206375" y="6499227"/>
            <a:ext cx="8937625" cy="35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alpha val="0"/>
                  </a:scheme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B9"/>
                </a:solidFill>
                <a:latin typeface="+mj-lt"/>
                <a:ea typeface="ヒラギノ角ゴ Pro W3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sz="1200" b="0" kern="0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" charset="0"/>
              </a:rPr>
              <a:t>J. H. </a:t>
            </a:r>
            <a:r>
              <a:rPr lang="en-US" sz="1200" b="0" kern="0" dirty="0" err="1">
                <a:solidFill>
                  <a:schemeClr val="accent2">
                    <a:lumMod val="10000"/>
                    <a:lumOff val="90000"/>
                  </a:schemeClr>
                </a:solidFill>
                <a:latin typeface="Arial" charset="0"/>
              </a:rPr>
              <a:t>Breazeale</a:t>
            </a:r>
            <a:r>
              <a:rPr lang="en-US" sz="1200" b="0" kern="0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" charset="0"/>
              </a:rPr>
              <a:t> Jr. Photograph Album: Mules of World War 1. The Library of Virginia. CC</a:t>
            </a:r>
          </a:p>
        </p:txBody>
      </p:sp>
    </p:spTree>
    <p:extLst>
      <p:ext uri="{BB962C8B-B14F-4D97-AF65-F5344CB8AC3E}">
        <p14:creationId xmlns:p14="http://schemas.microsoft.com/office/powerpoint/2010/main" val="36022832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358D40F8-6B98-0544-A13E-2F77FA0D2BE4}"/>
              </a:ext>
            </a:extLst>
          </p:cNvPr>
          <p:cNvSpPr txBox="1">
            <a:spLocks/>
          </p:cNvSpPr>
          <p:nvPr/>
        </p:nvSpPr>
        <p:spPr>
          <a:xfrm>
            <a:off x="351367" y="6403975"/>
            <a:ext cx="36560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algn="l">
              <a:defRPr/>
            </a:pPr>
            <a:r>
              <a:rPr lang="en-US" dirty="0">
                <a:solidFill>
                  <a:schemeClr val="tx2"/>
                </a:solidFill>
              </a:rPr>
              <a:t>@</a:t>
            </a:r>
            <a:r>
              <a:rPr lang="en-US" dirty="0" err="1">
                <a:solidFill>
                  <a:schemeClr val="tx2"/>
                </a:solidFill>
              </a:rPr>
              <a:t>haltersweb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BE86FE-0ACA-2E4F-B8C6-746EA2DE3779}"/>
              </a:ext>
            </a:extLst>
          </p:cNvPr>
          <p:cNvSpPr txBox="1"/>
          <p:nvPr/>
        </p:nvSpPr>
        <p:spPr>
          <a:xfrm>
            <a:off x="774700" y="2741583"/>
            <a:ext cx="7912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2800" b="1" spc="-300" dirty="0" err="1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img</a:t>
            </a:r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b="1" spc="-300" dirty="0" err="1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2800" b="1" spc="-300" dirty="0" err="1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foo.svg</a:t>
            </a:r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alt="house" role="</a:t>
            </a:r>
            <a:r>
              <a:rPr lang="en-US" sz="2800" b="1" spc="-300" dirty="0" err="1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img</a:t>
            </a:r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</a:p>
        </p:txBody>
      </p:sp>
    </p:spTree>
    <p:extLst>
      <p:ext uri="{BB962C8B-B14F-4D97-AF65-F5344CB8AC3E}">
        <p14:creationId xmlns:p14="http://schemas.microsoft.com/office/powerpoint/2010/main" val="12692116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358D40F8-6B98-0544-A13E-2F77FA0D2BE4}"/>
              </a:ext>
            </a:extLst>
          </p:cNvPr>
          <p:cNvSpPr txBox="1">
            <a:spLocks/>
          </p:cNvSpPr>
          <p:nvPr/>
        </p:nvSpPr>
        <p:spPr>
          <a:xfrm>
            <a:off x="351367" y="6403975"/>
            <a:ext cx="36560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algn="l">
              <a:defRPr/>
            </a:pPr>
            <a:r>
              <a:rPr lang="en-US" dirty="0">
                <a:solidFill>
                  <a:schemeClr val="tx2"/>
                </a:solidFill>
              </a:rPr>
              <a:t>@</a:t>
            </a:r>
            <a:r>
              <a:rPr lang="en-US" dirty="0" err="1">
                <a:solidFill>
                  <a:schemeClr val="tx2"/>
                </a:solidFill>
              </a:rPr>
              <a:t>haltersweb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BE86FE-0ACA-2E4F-B8C6-746EA2DE3779}"/>
              </a:ext>
            </a:extLst>
          </p:cNvPr>
          <p:cNvSpPr txBox="1"/>
          <p:nvPr/>
        </p:nvSpPr>
        <p:spPr>
          <a:xfrm>
            <a:off x="774700" y="2741583"/>
            <a:ext cx="79121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&lt;button aria-label="Reveal navigation"&gt;</a:t>
            </a:r>
          </a:p>
          <a:p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&lt;</a:t>
            </a:r>
            <a:r>
              <a:rPr lang="en-US" sz="2800" b="1" spc="-300" dirty="0" err="1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img</a:t>
            </a:r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b="1" spc="-300" dirty="0" err="1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2800" b="1" spc="-300" dirty="0" err="1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foo.svg</a:t>
            </a:r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alt="" role=”presentation” aria-hidden=”true"&gt;</a:t>
            </a:r>
          </a:p>
          <a:p>
            <a:r>
              <a:rPr lang="en-US" sz="2800" b="1" spc="-300" dirty="0">
                <a:solidFill>
                  <a:srgbClr val="00335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&lt;/button&gt;</a:t>
            </a:r>
          </a:p>
        </p:txBody>
      </p:sp>
    </p:spTree>
    <p:extLst>
      <p:ext uri="{BB962C8B-B14F-4D97-AF65-F5344CB8AC3E}">
        <p14:creationId xmlns:p14="http://schemas.microsoft.com/office/powerpoint/2010/main" val="782065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72A79B-F209-7E40-82BF-BA198E1AAB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07" r="8934"/>
          <a:stretch/>
        </p:blipFill>
        <p:spPr>
          <a:xfrm>
            <a:off x="0" y="3176"/>
            <a:ext cx="9144000" cy="685482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7DEB76F-2F9F-C14A-9493-0ACB531FAB02}"/>
              </a:ext>
            </a:extLst>
          </p:cNvPr>
          <p:cNvSpPr/>
          <p:nvPr/>
        </p:nvSpPr>
        <p:spPr bwMode="auto">
          <a:xfrm>
            <a:off x="0" y="-3176"/>
            <a:ext cx="9144000" cy="6858000"/>
          </a:xfrm>
          <a:prstGeom prst="rect">
            <a:avLst/>
          </a:prstGeom>
          <a:solidFill>
            <a:srgbClr val="003359">
              <a:alpha val="63137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AE3B678-1491-2943-A450-31FD0CEB330F}"/>
              </a:ext>
            </a:extLst>
          </p:cNvPr>
          <p:cNvSpPr txBox="1">
            <a:spLocks/>
          </p:cNvSpPr>
          <p:nvPr/>
        </p:nvSpPr>
        <p:spPr>
          <a:xfrm>
            <a:off x="1031875" y="4240213"/>
            <a:ext cx="7772400" cy="1449387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accent1"/>
                </a:solidFill>
                <a:latin typeface="+mj-lt"/>
                <a:ea typeface="ヒラギノ角ゴ Pro W3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r"/>
            <a:r>
              <a:rPr lang="en-US" sz="4800" kern="0" spc="-150" dirty="0">
                <a:solidFill>
                  <a:schemeClr val="bg1"/>
                </a:solidFill>
                <a:latin typeface="Arial" charset="0"/>
              </a:rPr>
              <a:t>&lt;</a:t>
            </a:r>
            <a:r>
              <a:rPr lang="en-US" sz="4800" kern="0" spc="-150" dirty="0" err="1">
                <a:solidFill>
                  <a:schemeClr val="bg1"/>
                </a:solidFill>
                <a:latin typeface="Arial" charset="0"/>
              </a:rPr>
              <a:t>defs</a:t>
            </a:r>
            <a:r>
              <a:rPr lang="en-US" sz="4800" kern="0" spc="-150" dirty="0">
                <a:solidFill>
                  <a:schemeClr val="bg1"/>
                </a:solidFill>
                <a:latin typeface="Arial" charset="0"/>
              </a:rPr>
              <a:t>&gt; and &lt;use&gt;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4C522EE-3810-0349-B774-627C3C98F52B}"/>
              </a:ext>
            </a:extLst>
          </p:cNvPr>
          <p:cNvSpPr txBox="1">
            <a:spLocks/>
          </p:cNvSpPr>
          <p:nvPr/>
        </p:nvSpPr>
        <p:spPr bwMode="auto">
          <a:xfrm>
            <a:off x="206375" y="6499227"/>
            <a:ext cx="8937625" cy="35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alpha val="0"/>
                  </a:scheme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B9"/>
                </a:solidFill>
                <a:latin typeface="+mj-lt"/>
                <a:ea typeface="ヒラギノ角ゴ Pro W3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sz="1200" b="0" kern="0" dirty="0" err="1">
                <a:solidFill>
                  <a:schemeClr val="accent2">
                    <a:lumMod val="10000"/>
                    <a:lumOff val="90000"/>
                  </a:schemeClr>
                </a:solidFill>
                <a:latin typeface="Arial" charset="0"/>
              </a:rPr>
              <a:t>Woodtype</a:t>
            </a:r>
            <a:r>
              <a:rPr lang="en-US" sz="1200" b="0" kern="0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" charset="0"/>
              </a:rPr>
              <a:t>. Free-Photos. CC</a:t>
            </a:r>
          </a:p>
        </p:txBody>
      </p:sp>
    </p:spTree>
    <p:extLst>
      <p:ext uri="{BB962C8B-B14F-4D97-AF65-F5344CB8AC3E}">
        <p14:creationId xmlns:p14="http://schemas.microsoft.com/office/powerpoint/2010/main" val="1504696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4164010" y="1983720"/>
            <a:ext cx="4524376" cy="1971675"/>
          </a:xfr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marL="0" lvl="1">
              <a:spcBef>
                <a:spcPct val="20000"/>
              </a:spcBef>
              <a:buFont typeface="Arial" charset="0"/>
              <a:buNone/>
            </a:pPr>
            <a:r>
              <a:rPr lang="en-US" dirty="0"/>
              <a:t>Sr. Product Manager &amp; Technology Lead, Accessibility</a:t>
            </a:r>
          </a:p>
          <a:p>
            <a:pPr marL="0" lvl="1">
              <a:spcBef>
                <a:spcPct val="20000"/>
              </a:spcBef>
              <a:buFont typeface="Arial" charset="0"/>
              <a:buNone/>
            </a:pPr>
            <a:r>
              <a:rPr lang="en-US" dirty="0"/>
              <a:t>Comcast </a:t>
            </a:r>
            <a:r>
              <a:rPr lang="en-US" dirty="0" err="1"/>
              <a:t>NBCUniversal</a:t>
            </a:r>
            <a:endParaRPr lang="en-US" dirty="0"/>
          </a:p>
          <a:p>
            <a:pPr marL="0" lvl="1">
              <a:spcBef>
                <a:spcPct val="20000"/>
              </a:spcBef>
              <a:buFont typeface="Arial" charset="0"/>
              <a:buNone/>
            </a:pPr>
            <a:endParaRPr lang="en-US" dirty="0"/>
          </a:p>
          <a:p>
            <a:pPr marL="0" lvl="1">
              <a:spcBef>
                <a:spcPct val="20000"/>
              </a:spcBef>
              <a:buFont typeface="Arial" charset="0"/>
              <a:buNone/>
            </a:pPr>
            <a:r>
              <a:rPr lang="en-US" dirty="0"/>
              <a:t>Twitter: </a:t>
            </a:r>
            <a:r>
              <a:rPr lang="en-US" b="1" dirty="0"/>
              <a:t>@</a:t>
            </a:r>
            <a:r>
              <a:rPr lang="en-US" b="1" dirty="0" err="1"/>
              <a:t>haltersweb</a:t>
            </a:r>
            <a:endParaRPr lang="en-US" b="1" dirty="0"/>
          </a:p>
          <a:p>
            <a:pPr marL="0" lvl="1">
              <a:spcBef>
                <a:spcPct val="20000"/>
              </a:spcBef>
              <a:buFont typeface="Arial" charset="0"/>
              <a:buNone/>
            </a:pPr>
            <a:r>
              <a:rPr lang="en-US" dirty="0"/>
              <a:t>GitHub: </a:t>
            </a:r>
            <a:r>
              <a:rPr lang="en-US" b="1" dirty="0" err="1"/>
              <a:t>haltersweb.github.io</a:t>
            </a:r>
            <a:r>
              <a:rPr lang="en-US" b="1" dirty="0"/>
              <a:t>/Accessibility/</a:t>
            </a:r>
          </a:p>
        </p:txBody>
      </p:sp>
      <p:pic>
        <p:nvPicPr>
          <p:cNvPr id="12" name="Picture Placeholder 15">
            <a:extLst>
              <a:ext uri="{FF2B5EF4-FFF2-40B4-BE49-F238E27FC236}">
                <a16:creationId xmlns:a16="http://schemas.microsoft.com/office/drawing/2014/main" id="{86A5D810-70FD-7543-B01C-748350000B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" t="-1468" r="-234" b="-251"/>
          <a:stretch/>
        </p:blipFill>
        <p:spPr>
          <a:xfrm>
            <a:off x="465666" y="959786"/>
            <a:ext cx="3420533" cy="43496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0966C6-7CB4-674B-B3AE-B00674D843FD}"/>
              </a:ext>
            </a:extLst>
          </p:cNvPr>
          <p:cNvSpPr txBox="1"/>
          <p:nvPr/>
        </p:nvSpPr>
        <p:spPr>
          <a:xfrm>
            <a:off x="4055266" y="1460500"/>
            <a:ext cx="23022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Adina Halter</a:t>
            </a:r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95804861-E8BF-A142-8316-6FA5FCD107E7}"/>
              </a:ext>
            </a:extLst>
          </p:cNvPr>
          <p:cNvSpPr txBox="1">
            <a:spLocks/>
          </p:cNvSpPr>
          <p:nvPr/>
        </p:nvSpPr>
        <p:spPr>
          <a:xfrm>
            <a:off x="351367" y="6403975"/>
            <a:ext cx="36560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algn="l">
              <a:defRPr/>
            </a:pPr>
            <a:r>
              <a:rPr lang="en-US" dirty="0">
                <a:solidFill>
                  <a:schemeClr val="tx2"/>
                </a:solidFill>
              </a:rPr>
              <a:t>@</a:t>
            </a:r>
            <a:r>
              <a:rPr lang="en-US" dirty="0" err="1">
                <a:solidFill>
                  <a:schemeClr val="tx2"/>
                </a:solidFill>
              </a:rPr>
              <a:t>haltersweb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17483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358D40F8-6B98-0544-A13E-2F77FA0D2BE4}"/>
              </a:ext>
            </a:extLst>
          </p:cNvPr>
          <p:cNvSpPr txBox="1">
            <a:spLocks/>
          </p:cNvSpPr>
          <p:nvPr/>
        </p:nvSpPr>
        <p:spPr>
          <a:xfrm>
            <a:off x="351367" y="6403975"/>
            <a:ext cx="36560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algn="l">
              <a:defRPr/>
            </a:pPr>
            <a:r>
              <a:rPr lang="en-US" dirty="0">
                <a:solidFill>
                  <a:schemeClr val="tx2"/>
                </a:solidFill>
              </a:rPr>
              <a:t>@</a:t>
            </a:r>
            <a:r>
              <a:rPr lang="en-US" dirty="0" err="1">
                <a:solidFill>
                  <a:schemeClr val="tx2"/>
                </a:solidFill>
              </a:rPr>
              <a:t>haltersweb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BE86FE-0ACA-2E4F-B8C6-746EA2DE3779}"/>
              </a:ext>
            </a:extLst>
          </p:cNvPr>
          <p:cNvSpPr txBox="1"/>
          <p:nvPr/>
        </p:nvSpPr>
        <p:spPr>
          <a:xfrm>
            <a:off x="1651000" y="1077883"/>
            <a:ext cx="7493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spc="-300" dirty="0">
                <a:solidFill>
                  <a:schemeClr val="accent3"/>
                </a:solidFill>
              </a:rPr>
              <a:t>&lt;</a:t>
            </a:r>
            <a:r>
              <a:rPr lang="en-US" sz="4800" b="1" spc="-300" dirty="0" err="1">
                <a:solidFill>
                  <a:schemeClr val="accent3"/>
                </a:solidFill>
              </a:rPr>
              <a:t>defs</a:t>
            </a:r>
            <a:r>
              <a:rPr lang="en-US" sz="4800" b="1" spc="-300" dirty="0">
                <a:solidFill>
                  <a:schemeClr val="accent3"/>
                </a:solidFill>
              </a:rPr>
              <a:t>&gt;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A11y doesn’t get pulled through</a:t>
            </a:r>
            <a:endParaRPr lang="en-US" sz="3200" b="1" spc="-3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92420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358D40F8-6B98-0544-A13E-2F77FA0D2BE4}"/>
              </a:ext>
            </a:extLst>
          </p:cNvPr>
          <p:cNvSpPr txBox="1">
            <a:spLocks/>
          </p:cNvSpPr>
          <p:nvPr/>
        </p:nvSpPr>
        <p:spPr>
          <a:xfrm>
            <a:off x="351367" y="6403975"/>
            <a:ext cx="36560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algn="l">
              <a:defRPr/>
            </a:pPr>
            <a:r>
              <a:rPr lang="en-US" dirty="0">
                <a:solidFill>
                  <a:schemeClr val="tx2"/>
                </a:solidFill>
              </a:rPr>
              <a:t>@</a:t>
            </a:r>
            <a:r>
              <a:rPr lang="en-US" dirty="0" err="1">
                <a:solidFill>
                  <a:schemeClr val="tx2"/>
                </a:solidFill>
              </a:rPr>
              <a:t>haltersweb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BE86FE-0ACA-2E4F-B8C6-746EA2DE3779}"/>
              </a:ext>
            </a:extLst>
          </p:cNvPr>
          <p:cNvSpPr txBox="1"/>
          <p:nvPr/>
        </p:nvSpPr>
        <p:spPr>
          <a:xfrm>
            <a:off x="1651000" y="1077883"/>
            <a:ext cx="7493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spc="-300" dirty="0">
                <a:solidFill>
                  <a:schemeClr val="accent3"/>
                </a:solidFill>
              </a:rPr>
              <a:t>&lt;use&gt;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Silence with: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aria-hidden = “true” on &lt;use&gt;, </a:t>
            </a:r>
            <a:r>
              <a:rPr lang="en-US" sz="3200" b="1" spc="-300" dirty="0">
                <a:solidFill>
                  <a:schemeClr val="accent3"/>
                </a:solidFill>
              </a:rPr>
              <a:t>or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aria-hidden = “true” on parent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Safari focus bug: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Use whitespace between &lt;</a:t>
            </a:r>
            <a:r>
              <a:rPr lang="en-US" sz="3200" b="1" spc="-300" dirty="0" err="1">
                <a:solidFill>
                  <a:schemeClr val="accent2"/>
                </a:solidFill>
              </a:rPr>
              <a:t>svg</a:t>
            </a:r>
            <a:r>
              <a:rPr lang="en-US" sz="3200" b="1" spc="-300" dirty="0">
                <a:solidFill>
                  <a:schemeClr val="accent2"/>
                </a:solidFill>
              </a:rPr>
              <a:t>&gt; and &lt;use&gt;</a:t>
            </a:r>
          </a:p>
        </p:txBody>
      </p:sp>
    </p:spTree>
    <p:extLst>
      <p:ext uri="{BB962C8B-B14F-4D97-AF65-F5344CB8AC3E}">
        <p14:creationId xmlns:p14="http://schemas.microsoft.com/office/powerpoint/2010/main" val="12083470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0CBA2D-CC35-E14A-B498-C5A595567D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9101"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773FC11-E920-B14B-9B5F-499C8CA50392}"/>
              </a:ext>
            </a:extLst>
          </p:cNvPr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003359">
              <a:alpha val="68627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8A055F8-AC42-724D-9845-4EAE52132D54}"/>
              </a:ext>
            </a:extLst>
          </p:cNvPr>
          <p:cNvSpPr txBox="1">
            <a:spLocks/>
          </p:cNvSpPr>
          <p:nvPr/>
        </p:nvSpPr>
        <p:spPr>
          <a:xfrm>
            <a:off x="1031875" y="4240213"/>
            <a:ext cx="7772400" cy="1449387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accent1"/>
                </a:solidFill>
                <a:latin typeface="+mj-lt"/>
                <a:ea typeface="ヒラギノ角ゴ Pro W3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r"/>
            <a:r>
              <a:rPr lang="en-US" sz="4800" kern="0" spc="-150" dirty="0">
                <a:solidFill>
                  <a:schemeClr val="bg1"/>
                </a:solidFill>
                <a:latin typeface="Arial" charset="0"/>
              </a:rPr>
              <a:t>SVG animations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ACE5944-D873-3C4A-87A1-2AF637212E2D}"/>
              </a:ext>
            </a:extLst>
          </p:cNvPr>
          <p:cNvSpPr txBox="1">
            <a:spLocks/>
          </p:cNvSpPr>
          <p:nvPr/>
        </p:nvSpPr>
        <p:spPr bwMode="auto">
          <a:xfrm>
            <a:off x="206375" y="6499227"/>
            <a:ext cx="8937625" cy="35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alpha val="0"/>
                  </a:scheme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B9"/>
                </a:solidFill>
                <a:latin typeface="+mj-lt"/>
                <a:ea typeface="ヒラギノ角ゴ Pro W3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sz="1200" b="0" kern="0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" charset="0"/>
              </a:rPr>
              <a:t>Bicycle Wheel. Anonymous. CC</a:t>
            </a:r>
          </a:p>
        </p:txBody>
      </p:sp>
    </p:spTree>
    <p:extLst>
      <p:ext uri="{BB962C8B-B14F-4D97-AF65-F5344CB8AC3E}">
        <p14:creationId xmlns:p14="http://schemas.microsoft.com/office/powerpoint/2010/main" val="38951475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358D40F8-6B98-0544-A13E-2F77FA0D2BE4}"/>
              </a:ext>
            </a:extLst>
          </p:cNvPr>
          <p:cNvSpPr txBox="1">
            <a:spLocks/>
          </p:cNvSpPr>
          <p:nvPr/>
        </p:nvSpPr>
        <p:spPr>
          <a:xfrm>
            <a:off x="351367" y="6403975"/>
            <a:ext cx="36560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algn="l">
              <a:defRPr/>
            </a:pPr>
            <a:r>
              <a:rPr lang="en-US" dirty="0">
                <a:solidFill>
                  <a:schemeClr val="tx2"/>
                </a:solidFill>
              </a:rPr>
              <a:t>@</a:t>
            </a:r>
            <a:r>
              <a:rPr lang="en-US" dirty="0" err="1">
                <a:solidFill>
                  <a:schemeClr val="tx2"/>
                </a:solidFill>
              </a:rPr>
              <a:t>haltersweb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BE86FE-0ACA-2E4F-B8C6-746EA2DE3779}"/>
              </a:ext>
            </a:extLst>
          </p:cNvPr>
          <p:cNvSpPr txBox="1"/>
          <p:nvPr/>
        </p:nvSpPr>
        <p:spPr>
          <a:xfrm>
            <a:off x="0" y="2627283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spc="-300" dirty="0">
                <a:solidFill>
                  <a:schemeClr val="accent3"/>
                </a:solidFill>
              </a:rPr>
              <a:t>Announce changes</a:t>
            </a:r>
            <a:endParaRPr lang="en-US" sz="3200" b="1" spc="-3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98719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8E76804-8126-E14C-AB56-0A0CA8AEE2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86" r="8025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FBC6DC5-FA6B-CF4F-92C1-2A0D2E15349A}"/>
              </a:ext>
            </a:extLst>
          </p:cNvPr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003359">
              <a:alpha val="74118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4BD47EE-AB48-2E41-8557-6D09C8E82E37}"/>
              </a:ext>
            </a:extLst>
          </p:cNvPr>
          <p:cNvSpPr txBox="1">
            <a:spLocks/>
          </p:cNvSpPr>
          <p:nvPr/>
        </p:nvSpPr>
        <p:spPr>
          <a:xfrm>
            <a:off x="1031875" y="4240213"/>
            <a:ext cx="7772400" cy="1449387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accent1"/>
                </a:solidFill>
                <a:latin typeface="+mj-lt"/>
                <a:ea typeface="ヒラギノ角ゴ Pro W3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r"/>
            <a:r>
              <a:rPr lang="en-US" sz="4800" kern="0" spc="-150" dirty="0">
                <a:solidFill>
                  <a:schemeClr val="bg1"/>
                </a:solidFill>
                <a:latin typeface="Arial" charset="0"/>
              </a:rPr>
              <a:t>Zoom and pan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030F5AB-9C00-F141-8979-9498F6304B26}"/>
              </a:ext>
            </a:extLst>
          </p:cNvPr>
          <p:cNvSpPr txBox="1">
            <a:spLocks/>
          </p:cNvSpPr>
          <p:nvPr/>
        </p:nvSpPr>
        <p:spPr bwMode="auto">
          <a:xfrm>
            <a:off x="206375" y="6499227"/>
            <a:ext cx="8937625" cy="35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alpha val="0"/>
                  </a:scheme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B9"/>
                </a:solidFill>
                <a:latin typeface="+mj-lt"/>
                <a:ea typeface="ヒラギノ角ゴ Pro W3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sz="1200" b="0" kern="0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" charset="0"/>
              </a:rPr>
              <a:t>Book. Anonymous. CC</a:t>
            </a:r>
          </a:p>
        </p:txBody>
      </p:sp>
    </p:spTree>
    <p:extLst>
      <p:ext uri="{BB962C8B-B14F-4D97-AF65-F5344CB8AC3E}">
        <p14:creationId xmlns:p14="http://schemas.microsoft.com/office/powerpoint/2010/main" val="4301018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358D40F8-6B98-0544-A13E-2F77FA0D2BE4}"/>
              </a:ext>
            </a:extLst>
          </p:cNvPr>
          <p:cNvSpPr txBox="1">
            <a:spLocks/>
          </p:cNvSpPr>
          <p:nvPr/>
        </p:nvSpPr>
        <p:spPr>
          <a:xfrm>
            <a:off x="351367" y="6403975"/>
            <a:ext cx="36560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algn="l">
              <a:defRPr/>
            </a:pPr>
            <a:r>
              <a:rPr lang="en-US" dirty="0">
                <a:solidFill>
                  <a:schemeClr val="tx2"/>
                </a:solidFill>
              </a:rPr>
              <a:t>@</a:t>
            </a:r>
            <a:r>
              <a:rPr lang="en-US" dirty="0" err="1">
                <a:solidFill>
                  <a:schemeClr val="tx2"/>
                </a:solidFill>
              </a:rPr>
              <a:t>haltersweb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BE86FE-0ACA-2E4F-B8C6-746EA2DE3779}"/>
              </a:ext>
            </a:extLst>
          </p:cNvPr>
          <p:cNvSpPr txBox="1"/>
          <p:nvPr/>
        </p:nvSpPr>
        <p:spPr>
          <a:xfrm>
            <a:off x="1651000" y="2487583"/>
            <a:ext cx="7493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Keep piece in view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non-scaling stroke</a:t>
            </a:r>
            <a:endParaRPr lang="en-US" sz="3200" b="1" spc="-3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85131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4691E5-7413-9F43-BB01-47B83FCA54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599" t="3767" r="7881" b="3767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091DA1C-09C6-3B4F-9770-7B3D5655A9BE}"/>
              </a:ext>
            </a:extLst>
          </p:cNvPr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003359">
              <a:alpha val="67451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C81FF4E-1235-0249-854C-3CA759F90F6A}"/>
              </a:ext>
            </a:extLst>
          </p:cNvPr>
          <p:cNvSpPr txBox="1">
            <a:spLocks/>
          </p:cNvSpPr>
          <p:nvPr/>
        </p:nvSpPr>
        <p:spPr>
          <a:xfrm>
            <a:off x="1031875" y="4240213"/>
            <a:ext cx="7772400" cy="1449387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accent1"/>
                </a:solidFill>
                <a:latin typeface="+mj-lt"/>
                <a:ea typeface="ヒラギノ角ゴ Pro W3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r"/>
            <a:r>
              <a:rPr lang="en-US" sz="4800" kern="0" spc="-150" dirty="0">
                <a:solidFill>
                  <a:schemeClr val="bg1"/>
                </a:solidFill>
                <a:latin typeface="Arial" charset="0"/>
              </a:rPr>
              <a:t>Color contrast</a:t>
            </a:r>
          </a:p>
          <a:p>
            <a:pPr algn="r"/>
            <a:r>
              <a:rPr lang="en-US" sz="4800" kern="0" spc="-150" dirty="0">
                <a:solidFill>
                  <a:schemeClr val="bg1"/>
                </a:solidFill>
                <a:latin typeface="Arial" charset="0"/>
              </a:rPr>
              <a:t>(enough said)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1F92C72-ADD5-0C45-9064-36FC6F1AFC72}"/>
              </a:ext>
            </a:extLst>
          </p:cNvPr>
          <p:cNvSpPr txBox="1">
            <a:spLocks/>
          </p:cNvSpPr>
          <p:nvPr/>
        </p:nvSpPr>
        <p:spPr bwMode="auto">
          <a:xfrm>
            <a:off x="206375" y="6499227"/>
            <a:ext cx="8937625" cy="35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alpha val="0"/>
                  </a:scheme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B9"/>
                </a:solidFill>
                <a:latin typeface="+mj-lt"/>
                <a:ea typeface="ヒラギノ角ゴ Pro W3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sz="1200" b="0" kern="0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" charset="0"/>
              </a:rPr>
              <a:t>J. H. </a:t>
            </a:r>
            <a:r>
              <a:rPr lang="en-US" sz="1200" b="0" kern="0" dirty="0" err="1">
                <a:solidFill>
                  <a:schemeClr val="accent2">
                    <a:lumMod val="10000"/>
                    <a:lumOff val="90000"/>
                  </a:schemeClr>
                </a:solidFill>
                <a:latin typeface="Arial" charset="0"/>
              </a:rPr>
              <a:t>Breazeale</a:t>
            </a:r>
            <a:r>
              <a:rPr lang="en-US" sz="1200" b="0" kern="0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" charset="0"/>
              </a:rPr>
              <a:t> Jr. Photograph Album: Mules of World War 1. The Library of Virginia. CC</a:t>
            </a:r>
          </a:p>
        </p:txBody>
      </p:sp>
    </p:spTree>
    <p:extLst>
      <p:ext uri="{BB962C8B-B14F-4D97-AF65-F5344CB8AC3E}">
        <p14:creationId xmlns:p14="http://schemas.microsoft.com/office/powerpoint/2010/main" val="4571451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49B8BFF-11F1-FD4C-A007-FA377F1B6B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4" r="5539"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F23FA9D-23DD-9645-80C5-3EDF860652F8}"/>
              </a:ext>
            </a:extLst>
          </p:cNvPr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003359">
              <a:alpha val="80392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0AAE791-1717-8A4E-B108-E88114307C3F}"/>
              </a:ext>
            </a:extLst>
          </p:cNvPr>
          <p:cNvSpPr txBox="1">
            <a:spLocks/>
          </p:cNvSpPr>
          <p:nvPr/>
        </p:nvSpPr>
        <p:spPr>
          <a:xfrm>
            <a:off x="1031875" y="4240213"/>
            <a:ext cx="7772400" cy="1449387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accent1"/>
                </a:solidFill>
                <a:latin typeface="+mj-lt"/>
                <a:ea typeface="ヒラギノ角ゴ Pro W3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r"/>
            <a:r>
              <a:rPr lang="en-US" sz="4800" kern="0" spc="-150" dirty="0">
                <a:solidFill>
                  <a:schemeClr val="bg1"/>
                </a:solidFill>
                <a:latin typeface="Arial" charset="0"/>
              </a:rPr>
              <a:t>Future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1A4DC26-59C0-1E4B-9692-5174AA09BB0E}"/>
              </a:ext>
            </a:extLst>
          </p:cNvPr>
          <p:cNvSpPr txBox="1">
            <a:spLocks/>
          </p:cNvSpPr>
          <p:nvPr/>
        </p:nvSpPr>
        <p:spPr bwMode="auto">
          <a:xfrm>
            <a:off x="206375" y="6499227"/>
            <a:ext cx="8937625" cy="35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alpha val="0"/>
                  </a:scheme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B9"/>
                </a:solidFill>
                <a:latin typeface="+mj-lt"/>
                <a:ea typeface="ヒラギノ角ゴ Pro W3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sz="1200" b="0" kern="0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" charset="0"/>
              </a:rPr>
              <a:t>Form. Anonymous. CC</a:t>
            </a:r>
          </a:p>
        </p:txBody>
      </p:sp>
    </p:spTree>
    <p:extLst>
      <p:ext uri="{BB962C8B-B14F-4D97-AF65-F5344CB8AC3E}">
        <p14:creationId xmlns:p14="http://schemas.microsoft.com/office/powerpoint/2010/main" val="41999865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358D40F8-6B98-0544-A13E-2F77FA0D2BE4}"/>
              </a:ext>
            </a:extLst>
          </p:cNvPr>
          <p:cNvSpPr txBox="1">
            <a:spLocks/>
          </p:cNvSpPr>
          <p:nvPr/>
        </p:nvSpPr>
        <p:spPr>
          <a:xfrm>
            <a:off x="351367" y="6403975"/>
            <a:ext cx="36560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algn="l">
              <a:defRPr/>
            </a:pPr>
            <a:r>
              <a:rPr lang="en-US" dirty="0">
                <a:solidFill>
                  <a:schemeClr val="tx2"/>
                </a:solidFill>
              </a:rPr>
              <a:t>@</a:t>
            </a:r>
            <a:r>
              <a:rPr lang="en-US" dirty="0" err="1">
                <a:solidFill>
                  <a:schemeClr val="tx2"/>
                </a:solidFill>
              </a:rPr>
              <a:t>haltersweb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BE86FE-0ACA-2E4F-B8C6-746EA2DE3779}"/>
              </a:ext>
            </a:extLst>
          </p:cNvPr>
          <p:cNvSpPr txBox="1"/>
          <p:nvPr/>
        </p:nvSpPr>
        <p:spPr>
          <a:xfrm>
            <a:off x="1651000" y="1077883"/>
            <a:ext cx="7493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SVG 2.0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SVG Accessibility API Mappings (AAM)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ARIA Graphics module</a:t>
            </a:r>
            <a:endParaRPr lang="en-US" sz="3200" b="1" spc="-3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66090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ext Placeholder 8"/>
          <p:cNvSpPr>
            <a:spLocks noGrp="1"/>
          </p:cNvSpPr>
          <p:nvPr>
            <p:ph type="body" sz="quarter" idx="4294967295"/>
          </p:nvPr>
        </p:nvSpPr>
        <p:spPr>
          <a:xfrm>
            <a:off x="4164010" y="1983720"/>
            <a:ext cx="4524376" cy="1971675"/>
          </a:xfr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marL="0" lvl="1">
              <a:spcBef>
                <a:spcPct val="20000"/>
              </a:spcBef>
              <a:buFont typeface="Arial" charset="0"/>
              <a:buNone/>
            </a:pPr>
            <a:r>
              <a:rPr lang="en-US" dirty="0"/>
              <a:t>Sr. Product Manager &amp; Chief Technologist, Accessibility</a:t>
            </a:r>
          </a:p>
          <a:p>
            <a:pPr marL="0" lvl="1">
              <a:spcBef>
                <a:spcPct val="20000"/>
              </a:spcBef>
              <a:buFont typeface="Arial" charset="0"/>
              <a:buNone/>
            </a:pPr>
            <a:r>
              <a:rPr lang="en-US" dirty="0"/>
              <a:t>Comcast </a:t>
            </a:r>
            <a:r>
              <a:rPr lang="en-US" dirty="0" err="1"/>
              <a:t>NBCUniversal</a:t>
            </a:r>
            <a:endParaRPr lang="en-US" dirty="0"/>
          </a:p>
          <a:p>
            <a:pPr marL="0" lvl="1">
              <a:spcBef>
                <a:spcPct val="20000"/>
              </a:spcBef>
              <a:buFont typeface="Arial" charset="0"/>
              <a:buNone/>
            </a:pPr>
            <a:endParaRPr lang="en-US" dirty="0"/>
          </a:p>
          <a:p>
            <a:pPr marL="0" lvl="1">
              <a:spcBef>
                <a:spcPct val="20000"/>
              </a:spcBef>
              <a:buFont typeface="Arial" charset="0"/>
              <a:buNone/>
            </a:pPr>
            <a:r>
              <a:rPr lang="en-US" dirty="0"/>
              <a:t>Twitter: </a:t>
            </a:r>
            <a:r>
              <a:rPr lang="en-US" b="1" dirty="0"/>
              <a:t>@</a:t>
            </a:r>
            <a:r>
              <a:rPr lang="en-US" b="1" dirty="0" err="1"/>
              <a:t>haltersweb</a:t>
            </a:r>
            <a:endParaRPr lang="en-US" b="1" dirty="0"/>
          </a:p>
          <a:p>
            <a:pPr marL="0" lvl="1">
              <a:spcBef>
                <a:spcPct val="20000"/>
              </a:spcBef>
              <a:buFont typeface="Arial" charset="0"/>
              <a:buNone/>
            </a:pPr>
            <a:r>
              <a:rPr lang="en-US" dirty="0"/>
              <a:t>GitHub: </a:t>
            </a:r>
            <a:r>
              <a:rPr lang="en-US" b="1" dirty="0" err="1"/>
              <a:t>haltersweb.github.io</a:t>
            </a:r>
            <a:r>
              <a:rPr lang="en-US" b="1" dirty="0"/>
              <a:t>/Accessibility/</a:t>
            </a:r>
          </a:p>
        </p:txBody>
      </p:sp>
      <p:pic>
        <p:nvPicPr>
          <p:cNvPr id="12" name="Picture Placeholder 15">
            <a:extLst>
              <a:ext uri="{FF2B5EF4-FFF2-40B4-BE49-F238E27FC236}">
                <a16:creationId xmlns:a16="http://schemas.microsoft.com/office/drawing/2014/main" id="{86A5D810-70FD-7543-B01C-748350000B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" t="-1468" r="-234" b="-251"/>
          <a:stretch/>
        </p:blipFill>
        <p:spPr>
          <a:xfrm>
            <a:off x="465666" y="959786"/>
            <a:ext cx="3420533" cy="43496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0966C6-7CB4-674B-B3AE-B00674D843FD}"/>
              </a:ext>
            </a:extLst>
          </p:cNvPr>
          <p:cNvSpPr txBox="1"/>
          <p:nvPr/>
        </p:nvSpPr>
        <p:spPr>
          <a:xfrm>
            <a:off x="4055266" y="1460500"/>
            <a:ext cx="23022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Adina Halter</a:t>
            </a:r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95804861-E8BF-A142-8316-6FA5FCD107E7}"/>
              </a:ext>
            </a:extLst>
          </p:cNvPr>
          <p:cNvSpPr txBox="1">
            <a:spLocks/>
          </p:cNvSpPr>
          <p:nvPr/>
        </p:nvSpPr>
        <p:spPr>
          <a:xfrm>
            <a:off x="351367" y="6403975"/>
            <a:ext cx="36560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algn="l">
              <a:defRPr/>
            </a:pPr>
            <a:r>
              <a:rPr lang="en-US" dirty="0">
                <a:solidFill>
                  <a:schemeClr val="tx2"/>
                </a:solidFill>
              </a:rPr>
              <a:t>@</a:t>
            </a:r>
            <a:r>
              <a:rPr lang="en-US" dirty="0" err="1">
                <a:solidFill>
                  <a:schemeClr val="tx2"/>
                </a:solidFill>
              </a:rPr>
              <a:t>haltersweb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305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F3CB37-9709-EE40-B082-DB779E62FA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882" r="6825"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1282861-103F-6C49-8308-9D6BF2926573}"/>
              </a:ext>
            </a:extLst>
          </p:cNvPr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003359">
              <a:alpha val="73333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F128C50-5628-5E45-A0C3-9B5B69733231}"/>
              </a:ext>
            </a:extLst>
          </p:cNvPr>
          <p:cNvSpPr txBox="1">
            <a:spLocks/>
          </p:cNvSpPr>
          <p:nvPr/>
        </p:nvSpPr>
        <p:spPr>
          <a:xfrm>
            <a:off x="1031875" y="4240213"/>
            <a:ext cx="7772400" cy="1449387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accent1"/>
                </a:solidFill>
                <a:latin typeface="+mj-lt"/>
                <a:ea typeface="ヒラギノ角ゴ Pro W3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r"/>
            <a:r>
              <a:rPr lang="en-US" sz="4800" kern="0" spc="-150" dirty="0">
                <a:solidFill>
                  <a:schemeClr val="bg1"/>
                </a:solidFill>
                <a:latin typeface="Arial" charset="0"/>
              </a:rPr>
              <a:t>SVG usage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23AA46D-1E5F-1944-AB5F-80A6D30F7553}"/>
              </a:ext>
            </a:extLst>
          </p:cNvPr>
          <p:cNvSpPr txBox="1">
            <a:spLocks/>
          </p:cNvSpPr>
          <p:nvPr/>
        </p:nvSpPr>
        <p:spPr bwMode="auto">
          <a:xfrm>
            <a:off x="206375" y="6499227"/>
            <a:ext cx="8937625" cy="35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alpha val="0"/>
                  </a:scheme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B9"/>
                </a:solidFill>
                <a:latin typeface="+mj-lt"/>
                <a:ea typeface="ヒラギノ角ゴ Pro W3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sz="1200" b="0" kern="0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" charset="0"/>
              </a:rPr>
              <a:t>Six Flight Instruments. </a:t>
            </a:r>
            <a:r>
              <a:rPr lang="en-US" sz="1200" b="0" kern="0" dirty="0" err="1">
                <a:solidFill>
                  <a:schemeClr val="accent2">
                    <a:lumMod val="10000"/>
                    <a:lumOff val="90000"/>
                  </a:schemeClr>
                </a:solidFill>
                <a:latin typeface="Arial" charset="0"/>
              </a:rPr>
              <a:t>Meggar</a:t>
            </a:r>
            <a:r>
              <a:rPr lang="en-US" sz="1200" b="0" kern="0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" charset="0"/>
              </a:rPr>
              <a:t>. CC BY-SA</a:t>
            </a:r>
          </a:p>
        </p:txBody>
      </p:sp>
    </p:spTree>
    <p:extLst>
      <p:ext uri="{BB962C8B-B14F-4D97-AF65-F5344CB8AC3E}">
        <p14:creationId xmlns:p14="http://schemas.microsoft.com/office/powerpoint/2010/main" val="15527667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7627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358D40F8-6B98-0544-A13E-2F77FA0D2BE4}"/>
              </a:ext>
            </a:extLst>
          </p:cNvPr>
          <p:cNvSpPr txBox="1">
            <a:spLocks/>
          </p:cNvSpPr>
          <p:nvPr/>
        </p:nvSpPr>
        <p:spPr>
          <a:xfrm>
            <a:off x="351367" y="6403975"/>
            <a:ext cx="36560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algn="l">
              <a:defRPr/>
            </a:pPr>
            <a:r>
              <a:rPr lang="en-US" dirty="0">
                <a:solidFill>
                  <a:schemeClr val="tx2"/>
                </a:solidFill>
              </a:rPr>
              <a:t>@</a:t>
            </a:r>
            <a:r>
              <a:rPr lang="en-US" dirty="0" err="1">
                <a:solidFill>
                  <a:schemeClr val="tx2"/>
                </a:solidFill>
              </a:rPr>
              <a:t>haltersweb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BE86FE-0ACA-2E4F-B8C6-746EA2DE3779}"/>
              </a:ext>
            </a:extLst>
          </p:cNvPr>
          <p:cNvSpPr txBox="1"/>
          <p:nvPr/>
        </p:nvSpPr>
        <p:spPr>
          <a:xfrm>
            <a:off x="0" y="2627283"/>
            <a:ext cx="9144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spc="-300" dirty="0">
                <a:solidFill>
                  <a:schemeClr val="accent3"/>
                </a:solidFill>
              </a:rPr>
              <a:t>most </a:t>
            </a:r>
            <a:r>
              <a:rPr lang="en-US" sz="4800" b="1" spc="-300" dirty="0" err="1">
                <a:solidFill>
                  <a:schemeClr val="accent3"/>
                </a:solidFill>
              </a:rPr>
              <a:t>svg</a:t>
            </a:r>
            <a:r>
              <a:rPr lang="en-US" sz="4800" b="1" spc="-300" dirty="0">
                <a:solidFill>
                  <a:schemeClr val="accent3"/>
                </a:solidFill>
              </a:rPr>
              <a:t> mobile web-view</a:t>
            </a:r>
            <a:br>
              <a:rPr lang="en-US" sz="4800" b="1" spc="-300" dirty="0">
                <a:solidFill>
                  <a:schemeClr val="accent3"/>
                </a:solidFill>
              </a:rPr>
            </a:br>
            <a:r>
              <a:rPr lang="en-US" sz="4800" b="1" spc="-300" dirty="0">
                <a:solidFill>
                  <a:schemeClr val="accent3"/>
                </a:solidFill>
              </a:rPr>
              <a:t>usage is for </a:t>
            </a:r>
            <a:r>
              <a:rPr lang="en-US" sz="4800" b="1" spc="-300" dirty="0" err="1">
                <a:solidFill>
                  <a:schemeClr val="accent3"/>
                </a:solidFill>
              </a:rPr>
              <a:t>actionables</a:t>
            </a:r>
            <a:endParaRPr lang="en-US" sz="3200" b="1" spc="-3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6751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7CC502C-0E9B-C545-B728-0B9E6EDEAB2C}"/>
              </a:ext>
            </a:extLst>
          </p:cNvPr>
          <p:cNvSpPr txBox="1"/>
          <p:nvPr/>
        </p:nvSpPr>
        <p:spPr>
          <a:xfrm>
            <a:off x="1651000" y="1077883"/>
            <a:ext cx="74930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spc="-300" dirty="0">
                <a:solidFill>
                  <a:schemeClr val="accent3"/>
                </a:solidFill>
              </a:rPr>
              <a:t>Yes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inline HTML</a:t>
            </a:r>
          </a:p>
          <a:p>
            <a:r>
              <a:rPr lang="en-US" sz="4000" b="1" spc="-300" dirty="0">
                <a:solidFill>
                  <a:schemeClr val="accent5"/>
                </a:solidFill>
              </a:rPr>
              <a:t>Meh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CSS .</a:t>
            </a:r>
            <a:r>
              <a:rPr lang="en-US" sz="3200" b="1" spc="-300" dirty="0" err="1">
                <a:solidFill>
                  <a:schemeClr val="accent2"/>
                </a:solidFill>
              </a:rPr>
              <a:t>svg</a:t>
            </a:r>
            <a:r>
              <a:rPr lang="en-US" sz="3200" b="1" spc="-300" dirty="0">
                <a:solidFill>
                  <a:schemeClr val="accent2"/>
                </a:solidFill>
              </a:rPr>
              <a:t> background image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&lt;</a:t>
            </a:r>
            <a:r>
              <a:rPr lang="en-US" sz="3200" b="1" spc="-300" dirty="0" err="1">
                <a:solidFill>
                  <a:schemeClr val="accent2"/>
                </a:solidFill>
              </a:rPr>
              <a:t>img</a:t>
            </a:r>
            <a:r>
              <a:rPr lang="en-US" sz="3200" b="1" spc="-300" dirty="0">
                <a:solidFill>
                  <a:schemeClr val="accent2"/>
                </a:solidFill>
              </a:rPr>
              <a:t>&gt; with .</a:t>
            </a:r>
            <a:r>
              <a:rPr lang="en-US" sz="3200" b="1" spc="-300" dirty="0" err="1">
                <a:solidFill>
                  <a:schemeClr val="accent2"/>
                </a:solidFill>
              </a:rPr>
              <a:t>svg</a:t>
            </a:r>
            <a:r>
              <a:rPr lang="en-US" sz="3200" b="1" spc="-300" dirty="0">
                <a:solidFill>
                  <a:schemeClr val="accent2"/>
                </a:solidFill>
              </a:rPr>
              <a:t> </a:t>
            </a:r>
            <a:r>
              <a:rPr lang="en-US" sz="3200" b="1" spc="-300" dirty="0" err="1">
                <a:solidFill>
                  <a:schemeClr val="accent2"/>
                </a:solidFill>
              </a:rPr>
              <a:t>src</a:t>
            </a:r>
            <a:endParaRPr lang="en-US" sz="3200" b="1" spc="-300" dirty="0">
              <a:solidFill>
                <a:schemeClr val="accent2"/>
              </a:solidFill>
            </a:endParaRPr>
          </a:p>
          <a:p>
            <a:r>
              <a:rPr lang="en-US" sz="4000" b="1" spc="-300" dirty="0">
                <a:solidFill>
                  <a:srgbClr val="C00000"/>
                </a:solidFill>
              </a:rPr>
              <a:t>No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SVG page</a:t>
            </a:r>
            <a:endParaRPr lang="en-US" sz="4000" spc="-300" dirty="0">
              <a:solidFill>
                <a:schemeClr val="accent2"/>
              </a:solidFill>
            </a:endParaRPr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358D40F8-6B98-0544-A13E-2F77FA0D2BE4}"/>
              </a:ext>
            </a:extLst>
          </p:cNvPr>
          <p:cNvSpPr txBox="1">
            <a:spLocks/>
          </p:cNvSpPr>
          <p:nvPr/>
        </p:nvSpPr>
        <p:spPr>
          <a:xfrm>
            <a:off x="351367" y="6403975"/>
            <a:ext cx="36560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algn="l">
              <a:defRPr/>
            </a:pPr>
            <a:r>
              <a:rPr lang="en-US" dirty="0">
                <a:solidFill>
                  <a:schemeClr val="tx2"/>
                </a:solidFill>
              </a:rPr>
              <a:t>@</a:t>
            </a:r>
            <a:r>
              <a:rPr lang="en-US" dirty="0" err="1">
                <a:solidFill>
                  <a:schemeClr val="tx2"/>
                </a:solidFill>
              </a:rPr>
              <a:t>haltersweb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1775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C57ECE-7DBB-0341-9C4B-907104FB88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250"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56FC14B-14AF-1849-970E-BF4A08DEDF55}"/>
              </a:ext>
            </a:extLst>
          </p:cNvPr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003359">
              <a:alpha val="62353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1" name="Title 1"/>
          <p:cNvSpPr>
            <a:spLocks noGrp="1"/>
          </p:cNvSpPr>
          <p:nvPr>
            <p:ph type="ctrTitle"/>
          </p:nvPr>
        </p:nvSpPr>
        <p:spPr>
          <a:xfrm>
            <a:off x="1031875" y="4240213"/>
            <a:ext cx="7772400" cy="1449387"/>
          </a:xfrm>
        </p:spPr>
        <p:txBody>
          <a:bodyPr/>
          <a:lstStyle/>
          <a:p>
            <a:pPr algn="r" eaLnBrk="1" hangingPunct="1"/>
            <a:r>
              <a:rPr lang="en-US" sz="4800" spc="-150" dirty="0">
                <a:solidFill>
                  <a:schemeClr val="bg1"/>
                </a:solidFill>
                <a:latin typeface="Arial" charset="0"/>
              </a:rPr>
              <a:t>SVG support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5045CE-FB84-9148-A604-C0F0DEEC816B}"/>
              </a:ext>
            </a:extLst>
          </p:cNvPr>
          <p:cNvSpPr txBox="1">
            <a:spLocks/>
          </p:cNvSpPr>
          <p:nvPr/>
        </p:nvSpPr>
        <p:spPr bwMode="auto">
          <a:xfrm>
            <a:off x="206375" y="6499227"/>
            <a:ext cx="8937625" cy="35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tx2">
                    <a:alpha val="0"/>
                  </a:scheme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50B9"/>
                </a:solidFill>
                <a:latin typeface="+mj-lt"/>
                <a:ea typeface="ヒラギノ角ゴ Pro W3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9F0812"/>
                </a:solidFill>
                <a:latin typeface="Arial" charset="0"/>
                <a:ea typeface="ヒラギノ角ゴ Pro W3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sz="1200" b="0" kern="0" dirty="0">
                <a:solidFill>
                  <a:schemeClr val="accent2">
                    <a:lumMod val="10000"/>
                    <a:lumOff val="90000"/>
                  </a:schemeClr>
                </a:solidFill>
                <a:latin typeface="Arial" charset="0"/>
              </a:rPr>
              <a:t>Website Code Html Coding Program. Lawrence Monk. CC</a:t>
            </a:r>
          </a:p>
        </p:txBody>
      </p:sp>
    </p:spTree>
    <p:extLst>
      <p:ext uri="{BB962C8B-B14F-4D97-AF65-F5344CB8AC3E}">
        <p14:creationId xmlns:p14="http://schemas.microsoft.com/office/powerpoint/2010/main" val="912139111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358D40F8-6B98-0544-A13E-2F77FA0D2BE4}"/>
              </a:ext>
            </a:extLst>
          </p:cNvPr>
          <p:cNvSpPr txBox="1">
            <a:spLocks/>
          </p:cNvSpPr>
          <p:nvPr/>
        </p:nvSpPr>
        <p:spPr>
          <a:xfrm>
            <a:off x="351367" y="6403975"/>
            <a:ext cx="36560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algn="l">
              <a:defRPr/>
            </a:pPr>
            <a:r>
              <a:rPr lang="en-US" dirty="0">
                <a:solidFill>
                  <a:schemeClr val="tx2"/>
                </a:solidFill>
              </a:rPr>
              <a:t>@</a:t>
            </a:r>
            <a:r>
              <a:rPr lang="en-US" dirty="0" err="1">
                <a:solidFill>
                  <a:schemeClr val="tx2"/>
                </a:solidFill>
              </a:rPr>
              <a:t>haltersweb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BE86FE-0ACA-2E4F-B8C6-746EA2DE3779}"/>
              </a:ext>
            </a:extLst>
          </p:cNvPr>
          <p:cNvSpPr txBox="1"/>
          <p:nvPr/>
        </p:nvSpPr>
        <p:spPr>
          <a:xfrm>
            <a:off x="0" y="2627283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spc="-300">
                <a:solidFill>
                  <a:schemeClr val="accent3"/>
                </a:solidFill>
              </a:rPr>
              <a:t>moving </a:t>
            </a:r>
            <a:r>
              <a:rPr lang="en-US" sz="4800" b="1" spc="-300" dirty="0">
                <a:solidFill>
                  <a:schemeClr val="accent3"/>
                </a:solidFill>
              </a:rPr>
              <a:t>target!</a:t>
            </a:r>
            <a:endParaRPr lang="en-US" sz="3200" b="1" spc="-3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6132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358D40F8-6B98-0544-A13E-2F77FA0D2BE4}"/>
              </a:ext>
            </a:extLst>
          </p:cNvPr>
          <p:cNvSpPr txBox="1">
            <a:spLocks/>
          </p:cNvSpPr>
          <p:nvPr/>
        </p:nvSpPr>
        <p:spPr>
          <a:xfrm>
            <a:off x="351367" y="6403975"/>
            <a:ext cx="36560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algn="l">
              <a:defRPr/>
            </a:pPr>
            <a:r>
              <a:rPr lang="en-US" dirty="0">
                <a:solidFill>
                  <a:schemeClr val="tx2"/>
                </a:solidFill>
              </a:rPr>
              <a:t>@</a:t>
            </a:r>
            <a:r>
              <a:rPr lang="en-US" dirty="0" err="1">
                <a:solidFill>
                  <a:schemeClr val="tx2"/>
                </a:solidFill>
              </a:rPr>
              <a:t>haltersweb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BE86FE-0ACA-2E4F-B8C6-746EA2DE3779}"/>
              </a:ext>
            </a:extLst>
          </p:cNvPr>
          <p:cNvSpPr txBox="1"/>
          <p:nvPr/>
        </p:nvSpPr>
        <p:spPr>
          <a:xfrm>
            <a:off x="1651000" y="1077883"/>
            <a:ext cx="749300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spc="-300" dirty="0">
                <a:solidFill>
                  <a:srgbClr val="C00000"/>
                </a:solidFill>
              </a:rPr>
              <a:t>No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&lt;title&gt;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&lt;</a:t>
            </a:r>
            <a:r>
              <a:rPr lang="en-US" sz="3200" b="1" spc="-300" dirty="0" err="1">
                <a:solidFill>
                  <a:schemeClr val="accent2"/>
                </a:solidFill>
              </a:rPr>
              <a:t>desc</a:t>
            </a:r>
            <a:r>
              <a:rPr lang="en-US" sz="3200" b="1" spc="-300" dirty="0">
                <a:solidFill>
                  <a:schemeClr val="accent2"/>
                </a:solidFill>
              </a:rPr>
              <a:t>&gt;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&lt;</a:t>
            </a:r>
            <a:r>
              <a:rPr lang="en-US" sz="3200" b="1" spc="-300" dirty="0" err="1">
                <a:solidFill>
                  <a:schemeClr val="accent2"/>
                </a:solidFill>
              </a:rPr>
              <a:t>svg</a:t>
            </a:r>
            <a:r>
              <a:rPr lang="en-US" sz="3200" b="1" spc="-300" dirty="0">
                <a:solidFill>
                  <a:schemeClr val="accent2"/>
                </a:solidFill>
              </a:rPr>
              <a:t> </a:t>
            </a:r>
            <a:r>
              <a:rPr lang="en-US" sz="3200" b="1" spc="-300" dirty="0">
                <a:solidFill>
                  <a:srgbClr val="C00000"/>
                </a:solidFill>
              </a:rPr>
              <a:t>role=“</a:t>
            </a:r>
            <a:r>
              <a:rPr lang="en-US" sz="3200" b="1" spc="-300" dirty="0" err="1">
                <a:solidFill>
                  <a:srgbClr val="C00000"/>
                </a:solidFill>
              </a:rPr>
              <a:t>img</a:t>
            </a:r>
            <a:r>
              <a:rPr lang="en-US" sz="3200" b="1" spc="-300" dirty="0">
                <a:solidFill>
                  <a:srgbClr val="C00000"/>
                </a:solidFill>
              </a:rPr>
              <a:t>”</a:t>
            </a:r>
            <a:r>
              <a:rPr lang="en-US" sz="3200" b="1" spc="-300" dirty="0">
                <a:solidFill>
                  <a:schemeClr val="accent2"/>
                </a:solidFill>
              </a:rPr>
              <a:t>…&gt;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&lt;</a:t>
            </a:r>
            <a:r>
              <a:rPr lang="en-US" sz="3200" b="1" spc="-300" dirty="0" err="1">
                <a:solidFill>
                  <a:schemeClr val="accent2"/>
                </a:solidFill>
              </a:rPr>
              <a:t>svg</a:t>
            </a:r>
            <a:r>
              <a:rPr lang="en-US" sz="3200" b="1" spc="-300" dirty="0">
                <a:solidFill>
                  <a:schemeClr val="accent2"/>
                </a:solidFill>
              </a:rPr>
              <a:t> </a:t>
            </a:r>
            <a:r>
              <a:rPr lang="en-US" sz="3200" b="1" spc="-300" dirty="0">
                <a:solidFill>
                  <a:srgbClr val="C00000"/>
                </a:solidFill>
              </a:rPr>
              <a:t>aria-label=“foo”</a:t>
            </a:r>
            <a:r>
              <a:rPr lang="en-US" sz="3200" b="1" spc="-300" dirty="0">
                <a:solidFill>
                  <a:schemeClr val="accent2"/>
                </a:solidFill>
              </a:rPr>
              <a:t>…&gt;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aria-</a:t>
            </a:r>
            <a:r>
              <a:rPr lang="en-US" sz="3200" b="1" spc="-300" dirty="0" err="1">
                <a:solidFill>
                  <a:schemeClr val="accent2"/>
                </a:solidFill>
              </a:rPr>
              <a:t>labelledby</a:t>
            </a:r>
            <a:r>
              <a:rPr lang="en-US" sz="3200" b="1" spc="-300" dirty="0">
                <a:solidFill>
                  <a:schemeClr val="accent2"/>
                </a:solidFill>
              </a:rPr>
              <a:t>, aria-</a:t>
            </a:r>
            <a:r>
              <a:rPr lang="en-US" sz="3200" b="1" spc="-300" dirty="0" err="1">
                <a:solidFill>
                  <a:schemeClr val="accent2"/>
                </a:solidFill>
              </a:rPr>
              <a:t>describedby</a:t>
            </a:r>
            <a:endParaRPr lang="en-US" sz="3200" b="1" spc="-3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0556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358D40F8-6B98-0544-A13E-2F77FA0D2BE4}"/>
              </a:ext>
            </a:extLst>
          </p:cNvPr>
          <p:cNvSpPr txBox="1">
            <a:spLocks/>
          </p:cNvSpPr>
          <p:nvPr/>
        </p:nvSpPr>
        <p:spPr>
          <a:xfrm>
            <a:off x="351367" y="6403975"/>
            <a:ext cx="36560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pPr algn="l">
              <a:defRPr/>
            </a:pPr>
            <a:r>
              <a:rPr lang="en-US" dirty="0">
                <a:solidFill>
                  <a:schemeClr val="tx2"/>
                </a:solidFill>
              </a:rPr>
              <a:t>@</a:t>
            </a:r>
            <a:r>
              <a:rPr lang="en-US" dirty="0" err="1">
                <a:solidFill>
                  <a:schemeClr val="tx2"/>
                </a:solidFill>
              </a:rPr>
              <a:t>haltersweb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BE86FE-0ACA-2E4F-B8C6-746EA2DE3779}"/>
              </a:ext>
            </a:extLst>
          </p:cNvPr>
          <p:cNvSpPr txBox="1"/>
          <p:nvPr/>
        </p:nvSpPr>
        <p:spPr>
          <a:xfrm>
            <a:off x="1651000" y="1077883"/>
            <a:ext cx="749300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spc="-300" dirty="0">
                <a:solidFill>
                  <a:schemeClr val="accent3"/>
                </a:solidFill>
              </a:rPr>
              <a:t>Yes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&lt;</a:t>
            </a:r>
            <a:r>
              <a:rPr lang="en-US" sz="3200" b="1" spc="-300" dirty="0" err="1">
                <a:solidFill>
                  <a:schemeClr val="accent2"/>
                </a:solidFill>
              </a:rPr>
              <a:t>svg</a:t>
            </a:r>
            <a:r>
              <a:rPr lang="en-US" sz="3200" b="1" spc="-300" dirty="0">
                <a:solidFill>
                  <a:schemeClr val="accent2"/>
                </a:solidFill>
              </a:rPr>
              <a:t> </a:t>
            </a:r>
            <a:r>
              <a:rPr lang="en-US" sz="3200" b="1" spc="-300" dirty="0">
                <a:solidFill>
                  <a:schemeClr val="accent3"/>
                </a:solidFill>
              </a:rPr>
              <a:t>role=“presentation”</a:t>
            </a:r>
            <a:r>
              <a:rPr lang="en-US" sz="3200" b="1" spc="-300" dirty="0">
                <a:solidFill>
                  <a:schemeClr val="accent2"/>
                </a:solidFill>
              </a:rPr>
              <a:t>…&gt;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&lt;</a:t>
            </a:r>
            <a:r>
              <a:rPr lang="en-US" sz="3200" b="1" spc="-300" dirty="0" err="1">
                <a:solidFill>
                  <a:schemeClr val="accent2"/>
                </a:solidFill>
              </a:rPr>
              <a:t>svg</a:t>
            </a:r>
            <a:r>
              <a:rPr lang="en-US" sz="3200" b="1" spc="-300" dirty="0">
                <a:solidFill>
                  <a:schemeClr val="accent2"/>
                </a:solidFill>
              </a:rPr>
              <a:t> </a:t>
            </a:r>
            <a:r>
              <a:rPr lang="en-US" sz="3200" b="1" spc="-300" dirty="0">
                <a:solidFill>
                  <a:schemeClr val="accent3"/>
                </a:solidFill>
              </a:rPr>
              <a:t>focusable=“false”</a:t>
            </a:r>
            <a:r>
              <a:rPr lang="en-US" sz="3200" b="1" spc="-300" dirty="0">
                <a:solidFill>
                  <a:schemeClr val="accent2"/>
                </a:solidFill>
              </a:rPr>
              <a:t>…&gt;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&lt;</a:t>
            </a:r>
            <a:r>
              <a:rPr lang="en-US" sz="3200" b="1" spc="-300" dirty="0">
                <a:solidFill>
                  <a:schemeClr val="accent3"/>
                </a:solidFill>
              </a:rPr>
              <a:t>button aria-label=“foo”</a:t>
            </a:r>
            <a:r>
              <a:rPr lang="en-US" sz="3200" b="1" spc="-300" dirty="0">
                <a:solidFill>
                  <a:schemeClr val="accent2"/>
                </a:solidFill>
              </a:rPr>
              <a:t>&gt;&lt;</a:t>
            </a:r>
            <a:r>
              <a:rPr lang="en-US" sz="3200" b="1" spc="-300" dirty="0" err="1">
                <a:solidFill>
                  <a:schemeClr val="accent2"/>
                </a:solidFill>
              </a:rPr>
              <a:t>svg</a:t>
            </a:r>
            <a:r>
              <a:rPr lang="en-US" sz="3200" b="1" spc="-300" dirty="0">
                <a:solidFill>
                  <a:schemeClr val="accent2"/>
                </a:solidFill>
              </a:rPr>
              <a:t> …&gt;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Sibling with screen-reader-text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b="1" spc="-300" dirty="0">
                <a:solidFill>
                  <a:schemeClr val="accent2"/>
                </a:solidFill>
              </a:rPr>
              <a:t>&lt;</a:t>
            </a:r>
            <a:r>
              <a:rPr lang="en-US" sz="3200" b="1" spc="-300" dirty="0" err="1">
                <a:solidFill>
                  <a:schemeClr val="accent2"/>
                </a:solidFill>
              </a:rPr>
              <a:t>svg</a:t>
            </a:r>
            <a:r>
              <a:rPr lang="en-US" sz="3200" b="1" spc="-300" dirty="0">
                <a:solidFill>
                  <a:schemeClr val="accent2"/>
                </a:solidFill>
              </a:rPr>
              <a:t> </a:t>
            </a:r>
            <a:r>
              <a:rPr lang="en-US" sz="3200" b="1" spc="-300" dirty="0">
                <a:solidFill>
                  <a:schemeClr val="accent3"/>
                </a:solidFill>
              </a:rPr>
              <a:t>aria-hidden=“true”</a:t>
            </a:r>
            <a:r>
              <a:rPr lang="en-US" sz="3200" b="1" spc="-300" dirty="0">
                <a:solidFill>
                  <a:schemeClr val="accent2"/>
                </a:solidFill>
              </a:rPr>
              <a:t>…&gt;</a:t>
            </a:r>
            <a:endParaRPr lang="en-US" sz="3200" b="1" spc="-3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382071"/>
      </p:ext>
    </p:extLst>
  </p:cSld>
  <p:clrMapOvr>
    <a:masterClrMapping/>
  </p:clrMapOvr>
</p:sld>
</file>

<file path=ppt/theme/theme1.xml><?xml version="1.0" encoding="utf-8"?>
<a:theme xmlns:a="http://schemas.openxmlformats.org/drawingml/2006/main" name="Comcast_PPT_Template">
  <a:themeElements>
    <a:clrScheme name="Custom 38">
      <a:dk1>
        <a:srgbClr val="000000"/>
      </a:dk1>
      <a:lt1>
        <a:srgbClr val="FFFFFF"/>
      </a:lt1>
      <a:dk2>
        <a:srgbClr val="54585A"/>
      </a:dk2>
      <a:lt2>
        <a:srgbClr val="97999B"/>
      </a:lt2>
      <a:accent1>
        <a:srgbClr val="0050B9"/>
      </a:accent1>
      <a:accent2>
        <a:srgbClr val="003359"/>
      </a:accent2>
      <a:accent3>
        <a:srgbClr val="007377"/>
      </a:accent3>
      <a:accent4>
        <a:srgbClr val="6F5091"/>
      </a:accent4>
      <a:accent5>
        <a:srgbClr val="E87722"/>
      </a:accent5>
      <a:accent6>
        <a:srgbClr val="FFB81C"/>
      </a:accent6>
      <a:hlink>
        <a:srgbClr val="0050B9"/>
      </a:hlink>
      <a:folHlink>
        <a:srgbClr val="6F5091"/>
      </a:folHlink>
    </a:clrScheme>
    <a:fontScheme name="XFN_PowerPoint_2010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XFN_PowerPoint_2010 1">
        <a:dk1>
          <a:srgbClr val="000000"/>
        </a:dk1>
        <a:lt1>
          <a:srgbClr val="FFFFFF"/>
        </a:lt1>
        <a:dk2>
          <a:srgbClr val="C8001D"/>
        </a:dk2>
        <a:lt2>
          <a:srgbClr val="808080"/>
        </a:lt2>
        <a:accent1>
          <a:srgbClr val="C8001D"/>
        </a:accent1>
        <a:accent2>
          <a:srgbClr val="FFCB00"/>
        </a:accent2>
        <a:accent3>
          <a:srgbClr val="FFFFFF"/>
        </a:accent3>
        <a:accent4>
          <a:srgbClr val="000000"/>
        </a:accent4>
        <a:accent5>
          <a:srgbClr val="E0AAAB"/>
        </a:accent5>
        <a:accent6>
          <a:srgbClr val="E7B800"/>
        </a:accent6>
        <a:hlink>
          <a:srgbClr val="5A5A5C"/>
        </a:hlink>
        <a:folHlink>
          <a:srgbClr val="15C4E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comcast-ppt-template [Read-Only]" id="{F41E0DBE-2074-4730-BE86-8E5CEBC4BED3}" vid="{3FAF3D6E-E78C-432A-A56E-7E782B2D0C3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comcast-ppt-template</Template>
  <TotalTime>12200</TotalTime>
  <Words>684</Words>
  <Application>Microsoft Macintosh PowerPoint</Application>
  <PresentationFormat>On-screen Show (4:3)</PresentationFormat>
  <Paragraphs>166</Paragraphs>
  <Slides>30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Courier New</vt:lpstr>
      <vt:lpstr>Lucida Grande</vt:lpstr>
      <vt:lpstr>Comcast_PPT_Template</vt:lpstr>
      <vt:lpstr>The use of &lt;use&gt; &amp; other SVG requirements for mobile app web views</vt:lpstr>
      <vt:lpstr>PowerPoint Presentation</vt:lpstr>
      <vt:lpstr>PowerPoint Presentation</vt:lpstr>
      <vt:lpstr>PowerPoint Presentation</vt:lpstr>
      <vt:lpstr>PowerPoint Presentation</vt:lpstr>
      <vt:lpstr>SVG support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few tips!</dc:title>
  <dc:creator>Adina Halter</dc:creator>
  <cp:lastModifiedBy>Adina Halter</cp:lastModifiedBy>
  <cp:revision>513</cp:revision>
  <cp:lastPrinted>2018-04-22T03:20:02Z</cp:lastPrinted>
  <dcterms:created xsi:type="dcterms:W3CDTF">2017-10-28T00:56:26Z</dcterms:created>
  <dcterms:modified xsi:type="dcterms:W3CDTF">2019-03-14T15:42:51Z</dcterms:modified>
</cp:coreProperties>
</file>